
<file path=[Content_Types].xml><?xml version="1.0" encoding="utf-8"?>
<Types xmlns="http://schemas.openxmlformats.org/package/2006/content-types">
  <Default Extension="tm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309" r:id="rId3"/>
    <p:sldId id="310" r:id="rId4"/>
    <p:sldId id="285" r:id="rId5"/>
    <p:sldId id="287" r:id="rId6"/>
    <p:sldId id="313" r:id="rId7"/>
    <p:sldId id="282" r:id="rId8"/>
    <p:sldId id="311" r:id="rId9"/>
    <p:sldId id="273" r:id="rId10"/>
    <p:sldId id="275" r:id="rId11"/>
    <p:sldId id="314" r:id="rId12"/>
    <p:sldId id="312" r:id="rId13"/>
    <p:sldId id="269" r:id="rId14"/>
    <p:sldId id="298" r:id="rId15"/>
    <p:sldId id="299" r:id="rId16"/>
    <p:sldId id="300" r:id="rId17"/>
    <p:sldId id="301" r:id="rId18"/>
    <p:sldId id="302" r:id="rId19"/>
    <p:sldId id="303" r:id="rId20"/>
    <p:sldId id="281" r:id="rId21"/>
    <p:sldId id="305" r:id="rId22"/>
    <p:sldId id="304" r:id="rId23"/>
    <p:sldId id="284" r:id="rId24"/>
    <p:sldId id="286" r:id="rId25"/>
    <p:sldId id="295" r:id="rId26"/>
    <p:sldId id="306" r:id="rId27"/>
    <p:sldId id="308" r:id="rId28"/>
    <p:sldId id="30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5" autoAdjust="0"/>
    <p:restoredTop sz="82709" autoAdjust="0"/>
  </p:normalViewPr>
  <p:slideViewPr>
    <p:cSldViewPr snapToGrid="0" showGuides="1">
      <p:cViewPr varScale="1">
        <p:scale>
          <a:sx n="75" d="100"/>
          <a:sy n="75" d="100"/>
        </p:scale>
        <p:origin x="112"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1C741-CBF1-467D-AF82-10B55EE2FFB9}" type="datetimeFigureOut">
              <a:rPr lang="ko-KR" altLang="en-US" smtClean="0"/>
              <a:t>2018-09-14</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9ACFD-1C11-4EA7-B917-1BE1746791A9}" type="slidenum">
              <a:rPr lang="ko-KR" altLang="en-US" smtClean="0"/>
              <a:t>‹#›</a:t>
            </a:fld>
            <a:endParaRPr lang="ko-KR" altLang="en-US"/>
          </a:p>
        </p:txBody>
      </p:sp>
    </p:spTree>
    <p:extLst>
      <p:ext uri="{BB962C8B-B14F-4D97-AF65-F5344CB8AC3E}">
        <p14:creationId xmlns:p14="http://schemas.microsoft.com/office/powerpoint/2010/main" val="2024415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제목</a:t>
            </a:r>
            <a:r>
              <a:rPr lang="en-US" altLang="ko-KR"/>
              <a:t>: better than IPI </a:t>
            </a:r>
            <a:r>
              <a:rPr lang="ko-KR" altLang="en-US"/>
              <a:t>쪽으로</a:t>
            </a:r>
            <a:r>
              <a:rPr lang="en-US" altLang="ko-KR"/>
              <a:t>.. (staging, prognosis)</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a:t>
            </a:fld>
            <a:endParaRPr lang="ko-KR" altLang="en-US"/>
          </a:p>
        </p:txBody>
      </p:sp>
    </p:spTree>
    <p:extLst>
      <p:ext uri="{BB962C8B-B14F-4D97-AF65-F5344CB8AC3E}">
        <p14:creationId xmlns:p14="http://schemas.microsoft.com/office/powerpoint/2010/main" val="297288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3) </a:t>
            </a:r>
            <a:r>
              <a:rPr lang="ko-KR" altLang="en-US"/>
              <a:t>번을 증명하려면 어떤 내용이 있어야 할까</a:t>
            </a:r>
            <a:r>
              <a:rPr lang="en-US" altLang="ko-KR"/>
              <a:t>..?</a:t>
            </a:r>
          </a:p>
          <a:p>
            <a:r>
              <a:rPr lang="en-US" altLang="ko-KR"/>
              <a:t>IPI + COO, IPI + MYC</a:t>
            </a:r>
          </a:p>
          <a:p>
            <a:endParaRPr lang="en-US" altLang="ko-KR"/>
          </a:p>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14</a:t>
            </a:fld>
            <a:endParaRPr lang="ko-KR" altLang="en-US"/>
          </a:p>
        </p:txBody>
      </p:sp>
    </p:spTree>
    <p:extLst>
      <p:ext uri="{BB962C8B-B14F-4D97-AF65-F5344CB8AC3E}">
        <p14:creationId xmlns:p14="http://schemas.microsoft.com/office/powerpoint/2010/main" val="123218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2</a:t>
            </a:r>
            <a:r>
              <a:rPr lang="en-US" altLang="ko-KR"/>
              <a:t>. </a:t>
            </a:r>
          </a:p>
          <a:p>
            <a:endParaRPr lang="en-US" altLang="ko-KR"/>
          </a:p>
          <a:p>
            <a:r>
              <a:rPr lang="en-US" altLang="ko-KR"/>
              <a:t>Prognostic </a:t>
            </a:r>
            <a:r>
              <a:rPr lang="en-US" altLang="ko-KR" dirty="0"/>
              <a:t>impact of Bcl-2 expression in </a:t>
            </a:r>
            <a:r>
              <a:rPr lang="en-US" altLang="ko-KR"/>
              <a:t>DLBCL. (A-B) OS (A) </a:t>
            </a:r>
            <a:r>
              <a:rPr lang="en-US" altLang="ko-KR" dirty="0"/>
              <a:t>and 2-year </a:t>
            </a:r>
            <a:r>
              <a:rPr lang="en-US" altLang="ko-KR"/>
              <a:t>EFS (B) </a:t>
            </a:r>
            <a:r>
              <a:rPr lang="en-US" altLang="ko-KR" dirty="0"/>
              <a:t>according to </a:t>
            </a:r>
            <a:r>
              <a:rPr lang="en-US" altLang="ko-KR"/>
              <a:t>the BCL2 </a:t>
            </a:r>
            <a:r>
              <a:rPr lang="en-US" altLang="ko-KR" dirty="0"/>
              <a:t>expression in the training cohort. (E-F) OS (E) and 2-year EFS (F) according to the Bcl-2 expression in the external validation </a:t>
            </a:r>
            <a:r>
              <a:rPr lang="en-US" altLang="ko-KR"/>
              <a:t>cohort.</a:t>
            </a:r>
          </a:p>
          <a:p>
            <a:endParaRPr lang="en-US" altLang="ko-KR"/>
          </a:p>
          <a:p>
            <a:r>
              <a:rPr lang="en-US" altLang="ko-KR"/>
              <a:t>COO </a:t>
            </a:r>
            <a:r>
              <a:rPr lang="ko-KR" altLang="en-US"/>
              <a:t>포함</a:t>
            </a:r>
            <a:endParaRPr lang="en-US" altLang="ko-KR"/>
          </a:p>
          <a:p>
            <a:r>
              <a:rPr lang="en-US" altLang="ko-KR"/>
              <a:t>MYC high/low group</a:t>
            </a:r>
            <a:r>
              <a:rPr lang="ko-KR" altLang="en-US"/>
              <a:t>에서 </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15</a:t>
            </a:fld>
            <a:endParaRPr lang="ko-KR" altLang="en-US"/>
          </a:p>
        </p:txBody>
      </p:sp>
    </p:spTree>
    <p:extLst>
      <p:ext uri="{BB962C8B-B14F-4D97-AF65-F5344CB8AC3E}">
        <p14:creationId xmlns:p14="http://schemas.microsoft.com/office/powerpoint/2010/main" val="1129320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2</a:t>
            </a:r>
            <a:r>
              <a:rPr lang="en-US" altLang="ko-KR"/>
              <a:t>. </a:t>
            </a:r>
          </a:p>
          <a:p>
            <a:r>
              <a:rPr lang="en-US" altLang="ko-KR"/>
              <a:t>(G-H) external validation</a:t>
            </a:r>
          </a:p>
          <a:p>
            <a:endParaRPr lang="en-US" altLang="ko-KR"/>
          </a:p>
          <a:p>
            <a:r>
              <a:rPr lang="en-US" altLang="ko-KR"/>
              <a:t>Prognostic </a:t>
            </a:r>
            <a:r>
              <a:rPr lang="en-US" altLang="ko-KR" dirty="0"/>
              <a:t>impact of Bcl-2 expression in </a:t>
            </a:r>
            <a:r>
              <a:rPr lang="en-US" altLang="ko-KR"/>
              <a:t>DLBCL. (A-B) OS (A) </a:t>
            </a:r>
            <a:r>
              <a:rPr lang="en-US" altLang="ko-KR" dirty="0"/>
              <a:t>and 2-year </a:t>
            </a:r>
            <a:r>
              <a:rPr lang="en-US" altLang="ko-KR"/>
              <a:t>EFS (B) </a:t>
            </a:r>
            <a:r>
              <a:rPr lang="en-US" altLang="ko-KR" dirty="0"/>
              <a:t>according to </a:t>
            </a:r>
            <a:r>
              <a:rPr lang="en-US" altLang="ko-KR"/>
              <a:t>the BCL2 </a:t>
            </a:r>
            <a:r>
              <a:rPr lang="en-US" altLang="ko-KR" dirty="0"/>
              <a:t>expression in the training cohort. (E-F) OS (E) and 2-year EFS (F) according to the Bcl-2 expression in the external validation cohort.</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16</a:t>
            </a:fld>
            <a:endParaRPr lang="ko-KR" altLang="en-US"/>
          </a:p>
        </p:txBody>
      </p:sp>
    </p:spTree>
    <p:extLst>
      <p:ext uri="{BB962C8B-B14F-4D97-AF65-F5344CB8AC3E}">
        <p14:creationId xmlns:p14="http://schemas.microsoft.com/office/powerpoint/2010/main" val="562589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Figure 4. MYC (OS), MYC (EFS), DEL (OS), DEL (EFS)</a:t>
            </a:r>
          </a:p>
          <a:p>
            <a:endParaRPr lang="en-US" altLang="ko-KR"/>
          </a:p>
          <a:p>
            <a:r>
              <a:rPr lang="en-US" altLang="ko-KR"/>
              <a:t>Prognostic </a:t>
            </a:r>
            <a:r>
              <a:rPr lang="en-US" altLang="ko-KR" dirty="0"/>
              <a:t>impact of Bcl-2 expression in DLBCL risk-stratified according to COO and IPI. (A-B) OS according to the</a:t>
            </a:r>
            <a:r>
              <a:rPr lang="ko-KR" altLang="en-US" dirty="0"/>
              <a:t> </a:t>
            </a:r>
            <a:r>
              <a:rPr lang="en-US" altLang="ko-KR" dirty="0"/>
              <a:t>Bcl-2</a:t>
            </a:r>
            <a:r>
              <a:rPr lang="ko-KR" altLang="en-US" dirty="0"/>
              <a:t> </a:t>
            </a:r>
            <a:r>
              <a:rPr lang="en-US" altLang="ko-KR" dirty="0"/>
              <a:t>expression in the GCB subtype (A) and the non-GCB subtype (B) of DLBCL. (C-D) OS according to the Bcl-2 expression in the high IPI risk group (C) and the low IPI risk group. (E-F) OS (E) and 2-yr EFS (F) of patients stratified according to the Bcl-2 expression and IPI risk scores (Group 1: Bcl-2 lo &amp; IPI lo, Group 2: Bcl-2 hi &amp; IPI lo, Group 3: Bcl-2 lo &amp; IPI hi, Group 4: Bcl-2 hi &amp; IPI hi). </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17</a:t>
            </a:fld>
            <a:endParaRPr lang="ko-KR" altLang="en-US"/>
          </a:p>
        </p:txBody>
      </p:sp>
    </p:spTree>
    <p:extLst>
      <p:ext uri="{BB962C8B-B14F-4D97-AF65-F5344CB8AC3E}">
        <p14:creationId xmlns:p14="http://schemas.microsoft.com/office/powerpoint/2010/main" val="840786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3</a:t>
            </a:r>
            <a:r>
              <a:rPr lang="en-US" altLang="ko-KR"/>
              <a:t>. MYC (OS), MYC (EFS), DEL (OS), DEL (EFS) – external validation</a:t>
            </a:r>
          </a:p>
          <a:p>
            <a:endParaRPr lang="en-US" altLang="ko-KR"/>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18</a:t>
            </a:fld>
            <a:endParaRPr lang="ko-KR" altLang="en-US"/>
          </a:p>
        </p:txBody>
      </p:sp>
    </p:spTree>
    <p:extLst>
      <p:ext uri="{BB962C8B-B14F-4D97-AF65-F5344CB8AC3E}">
        <p14:creationId xmlns:p14="http://schemas.microsoft.com/office/powerpoint/2010/main" val="66118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3) </a:t>
            </a:r>
            <a:r>
              <a:rPr lang="ko-KR" altLang="en-US"/>
              <a:t>번을 증명하려면 어떤 내용이 있어야 할까</a:t>
            </a:r>
            <a:r>
              <a:rPr lang="en-US" altLang="ko-KR"/>
              <a:t>..?</a:t>
            </a:r>
          </a:p>
          <a:p>
            <a:r>
              <a:rPr lang="en-US" altLang="ko-KR"/>
              <a:t>IPI + COO, IPI + MYC</a:t>
            </a:r>
          </a:p>
          <a:p>
            <a:endParaRPr lang="en-US" altLang="ko-KR"/>
          </a:p>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19</a:t>
            </a:fld>
            <a:endParaRPr lang="ko-KR" altLang="en-US"/>
          </a:p>
        </p:txBody>
      </p:sp>
    </p:spTree>
    <p:extLst>
      <p:ext uri="{BB962C8B-B14F-4D97-AF65-F5344CB8AC3E}">
        <p14:creationId xmlns:p14="http://schemas.microsoft.com/office/powerpoint/2010/main" val="3381978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Table 2. Univariate and multivariate analysis with OS</a:t>
            </a:r>
          </a:p>
          <a:p>
            <a:r>
              <a:rPr lang="en-US" altLang="ko-KR" dirty="0"/>
              <a:t>IPI</a:t>
            </a:r>
            <a:r>
              <a:rPr lang="ko-KR" altLang="en-US" dirty="0"/>
              <a:t>를 풀어서 </a:t>
            </a:r>
            <a:r>
              <a:rPr lang="en-US" altLang="ko-KR" dirty="0"/>
              <a:t>multivariate</a:t>
            </a:r>
            <a:r>
              <a:rPr lang="ko-KR" altLang="en-US" dirty="0"/>
              <a:t>에 넣음 </a:t>
            </a:r>
            <a:r>
              <a:rPr lang="en-US" altLang="ko-KR" dirty="0">
                <a:sym typeface="Wingdings" panose="05000000000000000000" pitchFamily="2" charset="2"/>
              </a:rPr>
              <a:t> ok?</a:t>
            </a:r>
          </a:p>
          <a:p>
            <a:r>
              <a:rPr lang="en-US" altLang="ko-KR" dirty="0">
                <a:sym typeface="Wingdings" panose="05000000000000000000" pitchFamily="2" charset="2"/>
              </a:rPr>
              <a:t>Bcl-2</a:t>
            </a:r>
            <a:r>
              <a:rPr lang="ko-KR" altLang="en-US" dirty="0">
                <a:sym typeface="Wingdings" panose="05000000000000000000" pitchFamily="2" charset="2"/>
              </a:rPr>
              <a:t>의 중요도가 강조되기는 하는데</a:t>
            </a:r>
            <a:r>
              <a:rPr lang="en-US" altLang="ko-KR" dirty="0">
                <a:sym typeface="Wingdings" panose="05000000000000000000" pitchFamily="2" charset="2"/>
              </a:rPr>
              <a:t>… Ann Arbor stage </a:t>
            </a:r>
            <a:r>
              <a:rPr lang="ko-KR" altLang="en-US" dirty="0">
                <a:sym typeface="Wingdings" panose="05000000000000000000" pitchFamily="2" charset="2"/>
              </a:rPr>
              <a:t>가 </a:t>
            </a:r>
            <a:r>
              <a:rPr lang="en-US" altLang="ko-KR" dirty="0">
                <a:sym typeface="Wingdings" panose="05000000000000000000" pitchFamily="2" charset="2"/>
              </a:rPr>
              <a:t>multivariate</a:t>
            </a:r>
            <a:r>
              <a:rPr lang="ko-KR" altLang="en-US" dirty="0">
                <a:sym typeface="Wingdings" panose="05000000000000000000" pitchFamily="2" charset="2"/>
              </a:rPr>
              <a:t>에서 빠져도 </a:t>
            </a:r>
            <a:r>
              <a:rPr lang="ko-KR" altLang="en-US" dirty="0" err="1">
                <a:sym typeface="Wingdings" panose="05000000000000000000" pitchFamily="2" charset="2"/>
              </a:rPr>
              <a:t>되는건가</a:t>
            </a:r>
            <a:r>
              <a:rPr lang="en-US" altLang="ko-KR">
                <a:sym typeface="Wingdings" panose="05000000000000000000" pitchFamily="2" charset="2"/>
              </a:rPr>
              <a:t>..?</a:t>
            </a:r>
          </a:p>
          <a:p>
            <a:endParaRPr lang="en-US" altLang="ko-KR">
              <a:sym typeface="Wingdings" panose="05000000000000000000" pitchFamily="2" charset="2"/>
            </a:endParaRPr>
          </a:p>
          <a:p>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20</a:t>
            </a:fld>
            <a:endParaRPr lang="ko-KR" altLang="en-US"/>
          </a:p>
        </p:txBody>
      </p:sp>
    </p:spTree>
    <p:extLst>
      <p:ext uri="{BB962C8B-B14F-4D97-AF65-F5344CB8AC3E}">
        <p14:creationId xmlns:p14="http://schemas.microsoft.com/office/powerpoint/2010/main" val="3690177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Table 3. The MFP algorithm applied to the DLBCL data set</a:t>
            </a:r>
            <a:endParaRPr lang="ko-KR" altLang="en-US"/>
          </a:p>
        </p:txBody>
      </p:sp>
      <p:sp>
        <p:nvSpPr>
          <p:cNvPr id="4" name="슬라이드 번호 개체 틀 3"/>
          <p:cNvSpPr>
            <a:spLocks noGrp="1"/>
          </p:cNvSpPr>
          <p:nvPr>
            <p:ph type="sldNum" sz="quarter" idx="5"/>
          </p:nvPr>
        </p:nvSpPr>
        <p:spPr/>
        <p:txBody>
          <a:bodyPr/>
          <a:lstStyle/>
          <a:p>
            <a:fld id="{6A99ACFD-1C11-4EA7-B917-1BE1746791A9}" type="slidenum">
              <a:rPr lang="ko-KR" altLang="en-US" smtClean="0"/>
              <a:t>21</a:t>
            </a:fld>
            <a:endParaRPr lang="ko-KR" altLang="en-US"/>
          </a:p>
        </p:txBody>
      </p:sp>
    </p:spTree>
    <p:extLst>
      <p:ext uri="{BB962C8B-B14F-4D97-AF65-F5344CB8AC3E}">
        <p14:creationId xmlns:p14="http://schemas.microsoft.com/office/powerpoint/2010/main" val="2489453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3) </a:t>
            </a:r>
            <a:r>
              <a:rPr lang="ko-KR" altLang="en-US"/>
              <a:t>번을 증명하려면 어떤 내용이 있어야 할까</a:t>
            </a:r>
            <a:r>
              <a:rPr lang="en-US" altLang="ko-KR"/>
              <a:t>..?</a:t>
            </a:r>
          </a:p>
          <a:p>
            <a:r>
              <a:rPr lang="en-US" altLang="ko-KR"/>
              <a:t>IPI + COO, IPI + MYC</a:t>
            </a:r>
          </a:p>
          <a:p>
            <a:endParaRPr lang="en-US" altLang="ko-KR"/>
          </a:p>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22</a:t>
            </a:fld>
            <a:endParaRPr lang="ko-KR" altLang="en-US"/>
          </a:p>
        </p:txBody>
      </p:sp>
    </p:spTree>
    <p:extLst>
      <p:ext uri="{BB962C8B-B14F-4D97-AF65-F5344CB8AC3E}">
        <p14:creationId xmlns:p14="http://schemas.microsoft.com/office/powerpoint/2010/main" val="2062193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Figure 5. Kaplan-Meier curves for 4 risk groups based on prognostic score from the multivariable fractional polynomial model. Each groups are categorized by applying </a:t>
            </a:r>
            <a:r>
              <a:rPr lang="en-US" altLang="ko-KR" dirty="0" err="1"/>
              <a:t>cutpoints</a:t>
            </a:r>
            <a:r>
              <a:rPr lang="en-US" altLang="ko-KR" dirty="0"/>
              <a:t> to the prognostic score at the 10</a:t>
            </a:r>
            <a:r>
              <a:rPr lang="en-US" altLang="ko-KR" baseline="30000" dirty="0"/>
              <a:t>th</a:t>
            </a:r>
            <a:r>
              <a:rPr lang="en-US" altLang="ko-KR" dirty="0"/>
              <a:t>, 50</a:t>
            </a:r>
            <a:r>
              <a:rPr lang="en-US" altLang="ko-KR" baseline="30000" dirty="0"/>
              <a:t>th</a:t>
            </a:r>
            <a:r>
              <a:rPr lang="en-US" altLang="ko-KR" dirty="0"/>
              <a:t>, and 90</a:t>
            </a:r>
            <a:r>
              <a:rPr lang="en-US" altLang="ko-KR" baseline="30000" dirty="0"/>
              <a:t>th</a:t>
            </a:r>
            <a:r>
              <a:rPr lang="en-US" altLang="ko-KR" dirty="0"/>
              <a:t> centiles. </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23</a:t>
            </a:fld>
            <a:endParaRPr lang="ko-KR" altLang="en-US"/>
          </a:p>
        </p:txBody>
      </p:sp>
    </p:spTree>
    <p:extLst>
      <p:ext uri="{BB962C8B-B14F-4D97-AF65-F5344CB8AC3E}">
        <p14:creationId xmlns:p14="http://schemas.microsoft.com/office/powerpoint/2010/main" val="116262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제목</a:t>
            </a:r>
            <a:r>
              <a:rPr lang="en-US" altLang="ko-KR"/>
              <a:t>: better than IPI </a:t>
            </a:r>
            <a:r>
              <a:rPr lang="ko-KR" altLang="en-US"/>
              <a:t>쪽으로</a:t>
            </a:r>
            <a:r>
              <a:rPr lang="en-US" altLang="ko-KR"/>
              <a:t>.. (staging, prognosis)</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a:t>
            </a:fld>
            <a:endParaRPr lang="ko-KR" altLang="en-US"/>
          </a:p>
        </p:txBody>
      </p:sp>
    </p:spTree>
    <p:extLst>
      <p:ext uri="{BB962C8B-B14F-4D97-AF65-F5344CB8AC3E}">
        <p14:creationId xmlns:p14="http://schemas.microsoft.com/office/powerpoint/2010/main" val="2842727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supplement figure for discussion point 1) </a:t>
            </a:r>
          </a:p>
          <a:p>
            <a:r>
              <a:rPr lang="en-US" altLang="ko-KR"/>
              <a:t>A) 50% cut off vs AQUA</a:t>
            </a:r>
          </a:p>
          <a:p>
            <a:r>
              <a:rPr lang="en-US" altLang="ko-KR"/>
              <a:t>B) 30% cut off vs AQUA</a:t>
            </a:r>
          </a:p>
          <a:p>
            <a:endParaRPr lang="en-US" altLang="ko-KR"/>
          </a:p>
          <a:p>
            <a:r>
              <a:rPr lang="en-US" altLang="ko-KR"/>
              <a:t>(C) AQUA alone vs MFP PI) </a:t>
            </a:r>
            <a:r>
              <a:rPr lang="ko-KR" altLang="en-US"/>
              <a:t>요 </a:t>
            </a:r>
            <a:r>
              <a:rPr lang="en-US" altLang="ko-KR"/>
              <a:t>figure </a:t>
            </a:r>
            <a:r>
              <a:rPr lang="ko-KR" altLang="en-US"/>
              <a:t>는 어디로</a:t>
            </a:r>
            <a:r>
              <a:rPr lang="en-US" altLang="ko-KR"/>
              <a:t>..?</a:t>
            </a:r>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25</a:t>
            </a:fld>
            <a:endParaRPr lang="ko-KR" altLang="en-US"/>
          </a:p>
        </p:txBody>
      </p:sp>
    </p:spTree>
    <p:extLst>
      <p:ext uri="{BB962C8B-B14F-4D97-AF65-F5344CB8AC3E}">
        <p14:creationId xmlns:p14="http://schemas.microsoft.com/office/powerpoint/2010/main" val="306462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IPI + COO, IPI + MYC</a:t>
            </a:r>
          </a:p>
          <a:p>
            <a:endParaRPr lang="en-US" altLang="ko-KR"/>
          </a:p>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3</a:t>
            </a:fld>
            <a:endParaRPr lang="ko-KR" altLang="en-US"/>
          </a:p>
        </p:txBody>
      </p:sp>
    </p:spTree>
    <p:extLst>
      <p:ext uri="{BB962C8B-B14F-4D97-AF65-F5344CB8AC3E}">
        <p14:creationId xmlns:p14="http://schemas.microsoft.com/office/powerpoint/2010/main" val="217577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4</a:t>
            </a:fld>
            <a:endParaRPr lang="ko-KR" altLang="en-US"/>
          </a:p>
        </p:txBody>
      </p:sp>
    </p:spTree>
    <p:extLst>
      <p:ext uri="{BB962C8B-B14F-4D97-AF65-F5344CB8AC3E}">
        <p14:creationId xmlns:p14="http://schemas.microsoft.com/office/powerpoint/2010/main" val="373605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IPI + COO, IPI + MYC</a:t>
            </a:r>
          </a:p>
          <a:p>
            <a:endParaRPr lang="en-US" altLang="ko-KR"/>
          </a:p>
          <a:p>
            <a:endParaRPr lang="ko-KR" altLang="en-US"/>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5</a:t>
            </a:fld>
            <a:endParaRPr lang="ko-KR" altLang="en-US"/>
          </a:p>
        </p:txBody>
      </p:sp>
    </p:spTree>
    <p:extLst>
      <p:ext uri="{BB962C8B-B14F-4D97-AF65-F5344CB8AC3E}">
        <p14:creationId xmlns:p14="http://schemas.microsoft.com/office/powerpoint/2010/main" val="3015745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Table 1. Baseline characteristics of patients </a:t>
            </a:r>
            <a:r>
              <a:rPr lang="en-US" altLang="ko-KR"/>
              <a:t>with DLBCL</a:t>
            </a:r>
          </a:p>
          <a:p>
            <a:endParaRPr lang="en-US" altLang="ko-KR"/>
          </a:p>
          <a:p>
            <a:r>
              <a:rPr lang="ko-KR" altLang="en-US"/>
              <a:t>추가로 </a:t>
            </a:r>
            <a:r>
              <a:rPr lang="en-US" altLang="ko-KR"/>
              <a:t>validation group characteristic </a:t>
            </a:r>
            <a:r>
              <a:rPr lang="en-US" altLang="ko-KR">
                <a:sym typeface="Wingdings" panose="05000000000000000000" pitchFamily="2" charset="2"/>
              </a:rPr>
              <a:t> supplement table</a:t>
            </a:r>
            <a:endParaRPr lang="ko-KR" altLang="en-US" dirty="0"/>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7</a:t>
            </a:fld>
            <a:endParaRPr lang="ko-KR" altLang="en-US"/>
          </a:p>
        </p:txBody>
      </p:sp>
    </p:spTree>
    <p:extLst>
      <p:ext uri="{BB962C8B-B14F-4D97-AF65-F5344CB8AC3E}">
        <p14:creationId xmlns:p14="http://schemas.microsoft.com/office/powerpoint/2010/main" val="105817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Supplement figure 2. Automated Quantitative analysis (AQUA) of BCL2 in diffuse large B-cell lymphoma (DLBCL). A) Composite image of CD20-Opal 650 (green), BCL2-Opal 520 (orange), CD3-Opal 570 (yellow), MYC-Opal 690, and DAPI (blue). B) Segmentation of subcellular compartments. C) CD20-Opal 650 image is used to define the tumor. CD20-Opal650 stain shows membranous pattern. D) BCL2-Opal 520 stain shows cytoplasmic pattern.</a:t>
            </a:r>
            <a:endParaRPr kumimoji="1" lang="ko-KR" altLang="en-US" dirty="0"/>
          </a:p>
        </p:txBody>
      </p:sp>
      <p:sp>
        <p:nvSpPr>
          <p:cNvPr id="4" name="슬라이드 번호 개체 틀 3"/>
          <p:cNvSpPr>
            <a:spLocks noGrp="1"/>
          </p:cNvSpPr>
          <p:nvPr>
            <p:ph type="sldNum" sz="quarter" idx="10"/>
          </p:nvPr>
        </p:nvSpPr>
        <p:spPr/>
        <p:txBody>
          <a:bodyPr/>
          <a:lstStyle/>
          <a:p>
            <a:fld id="{F7E41AF8-029B-8440-920A-4A0448D7465B}" type="slidenum">
              <a:rPr kumimoji="1" lang="ko-KR" altLang="en-US" smtClean="0"/>
              <a:t>9</a:t>
            </a:fld>
            <a:endParaRPr kumimoji="1" lang="ko-KR" altLang="en-US"/>
          </a:p>
        </p:txBody>
      </p:sp>
    </p:spTree>
    <p:extLst>
      <p:ext uri="{BB962C8B-B14F-4D97-AF65-F5344CB8AC3E}">
        <p14:creationId xmlns:p14="http://schemas.microsoft.com/office/powerpoint/2010/main" val="3772912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Figure 1. A)</a:t>
            </a:r>
            <a:r>
              <a:rPr kumimoji="1" lang="ko-KR" altLang="en-US"/>
              <a:t> 각 </a:t>
            </a:r>
            <a:r>
              <a:rPr kumimoji="1" lang="en-US" altLang="ko-KR"/>
              <a:t>case </a:t>
            </a:r>
            <a:r>
              <a:rPr kumimoji="1" lang="ko-KR" altLang="en-US"/>
              <a:t>에서 </a:t>
            </a:r>
            <a:r>
              <a:rPr kumimoji="1" lang="en-US" altLang="ko-KR"/>
              <a:t>intensity quantile </a:t>
            </a:r>
            <a:r>
              <a:rPr kumimoji="1" lang="ko-KR" altLang="en-US"/>
              <a:t>에 해당하는 세포가 다양하게 존재함을 보여줌으로써 전체적으로 </a:t>
            </a:r>
            <a:r>
              <a:rPr kumimoji="1" lang="en-US" altLang="ko-KR"/>
              <a:t>BCL2 expression </a:t>
            </a:r>
            <a:r>
              <a:rPr kumimoji="1" lang="ko-KR" altLang="en-US"/>
              <a:t>이 다양하다는 것을 보여주는 그래프</a:t>
            </a:r>
            <a:endParaRPr kumimoji="1" lang="en-US" altLang="ko-KR"/>
          </a:p>
          <a:p>
            <a:endParaRPr kumimoji="1" lang="en-US" altLang="ko-KR"/>
          </a:p>
          <a:p>
            <a:r>
              <a:rPr kumimoji="1" lang="en-US" altLang="ko-KR"/>
              <a:t>MYC </a:t>
            </a:r>
            <a:r>
              <a:rPr kumimoji="1" lang="ko-KR" altLang="en-US"/>
              <a:t>이랑 같이 </a:t>
            </a:r>
            <a:r>
              <a:rPr kumimoji="1" lang="en-US" altLang="ko-KR"/>
              <a:t>bar plot</a:t>
            </a:r>
          </a:p>
          <a:p>
            <a:endParaRPr kumimoji="1" lang="ko-KR" altLang="en-US" dirty="0"/>
          </a:p>
        </p:txBody>
      </p:sp>
      <p:sp>
        <p:nvSpPr>
          <p:cNvPr id="4" name="슬라이드 번호 개체 틀 3"/>
          <p:cNvSpPr>
            <a:spLocks noGrp="1"/>
          </p:cNvSpPr>
          <p:nvPr>
            <p:ph type="sldNum" sz="quarter" idx="10"/>
          </p:nvPr>
        </p:nvSpPr>
        <p:spPr/>
        <p:txBody>
          <a:bodyPr/>
          <a:lstStyle/>
          <a:p>
            <a:fld id="{F7E41AF8-029B-8440-920A-4A0448D7465B}" type="slidenum">
              <a:rPr kumimoji="1" lang="ko-KR" altLang="en-US" smtClean="0"/>
              <a:t>10</a:t>
            </a:fld>
            <a:endParaRPr kumimoji="1" lang="ko-KR" altLang="en-US"/>
          </a:p>
        </p:txBody>
      </p:sp>
    </p:spTree>
    <p:extLst>
      <p:ext uri="{BB962C8B-B14F-4D97-AF65-F5344CB8AC3E}">
        <p14:creationId xmlns:p14="http://schemas.microsoft.com/office/powerpoint/2010/main" val="1766452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a:p>
            <a:r>
              <a:rPr lang="en-US" altLang="ko-KR"/>
              <a:t>IF</a:t>
            </a:r>
            <a:r>
              <a:rPr lang="ko-KR" altLang="en-US"/>
              <a:t> </a:t>
            </a:r>
            <a:r>
              <a:rPr lang="en-US" altLang="ko-KR"/>
              <a:t>image</a:t>
            </a:r>
          </a:p>
        </p:txBody>
      </p:sp>
      <p:sp>
        <p:nvSpPr>
          <p:cNvPr id="4" name="슬라이드 번호 개체 틀 3"/>
          <p:cNvSpPr>
            <a:spLocks noGrp="1"/>
          </p:cNvSpPr>
          <p:nvPr>
            <p:ph type="sldNum" sz="quarter" idx="10"/>
          </p:nvPr>
        </p:nvSpPr>
        <p:spPr/>
        <p:txBody>
          <a:bodyPr/>
          <a:lstStyle/>
          <a:p>
            <a:fld id="{6A99ACFD-1C11-4EA7-B917-1BE1746791A9}" type="slidenum">
              <a:rPr lang="ko-KR" altLang="en-US" smtClean="0"/>
              <a:t>13</a:t>
            </a:fld>
            <a:endParaRPr lang="ko-KR" altLang="en-US"/>
          </a:p>
        </p:txBody>
      </p:sp>
    </p:spTree>
    <p:extLst>
      <p:ext uri="{BB962C8B-B14F-4D97-AF65-F5344CB8AC3E}">
        <p14:creationId xmlns:p14="http://schemas.microsoft.com/office/powerpoint/2010/main" val="2299553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46247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559782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78975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3008898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44301BA6-DFA1-41B3-83CB-696C08930F79}" type="datetimeFigureOut">
              <a:rPr lang="ko-KR" altLang="en-US" smtClean="0"/>
              <a:t>2018-09-14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400568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44301BA6-DFA1-41B3-83CB-696C08930F79}" type="datetimeFigureOut">
              <a:rPr lang="ko-KR" altLang="en-US" smtClean="0"/>
              <a:t>2018-09-14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2421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44301BA6-DFA1-41B3-83CB-696C08930F79}" type="datetimeFigureOut">
              <a:rPr lang="ko-KR" altLang="en-US" smtClean="0"/>
              <a:t>2018-09-14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1935193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44301BA6-DFA1-41B3-83CB-696C08930F79}" type="datetimeFigureOut">
              <a:rPr lang="ko-KR" altLang="en-US" smtClean="0"/>
              <a:t>2018-09-14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2331745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301BA6-DFA1-41B3-83CB-696C08930F79}" type="datetimeFigureOut">
              <a:rPr lang="ko-KR" altLang="en-US" smtClean="0"/>
              <a:t>2018-09-14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1929885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4301BA6-DFA1-41B3-83CB-696C08930F79}" type="datetimeFigureOut">
              <a:rPr lang="ko-KR" altLang="en-US" smtClean="0"/>
              <a:t>2018-09-14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3230835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4301BA6-DFA1-41B3-83CB-696C08930F79}" type="datetimeFigureOut">
              <a:rPr lang="ko-KR" altLang="en-US" smtClean="0"/>
              <a:t>2018-09-14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112832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01BA6-DFA1-41B3-83CB-696C08930F79}" type="datetimeFigureOut">
              <a:rPr lang="ko-KR" altLang="en-US" smtClean="0"/>
              <a:t>2018-09-14</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25100-DC7F-4B8E-B431-5A621958A0D9}" type="slidenum">
              <a:rPr lang="ko-KR" altLang="en-US" smtClean="0"/>
              <a:t>‹#›</a:t>
            </a:fld>
            <a:endParaRPr lang="ko-KR" altLang="en-US"/>
          </a:p>
        </p:txBody>
      </p:sp>
    </p:spTree>
    <p:extLst>
      <p:ext uri="{BB962C8B-B14F-4D97-AF65-F5344CB8AC3E}">
        <p14:creationId xmlns:p14="http://schemas.microsoft.com/office/powerpoint/2010/main" val="38059327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76C770-D020-4BA0-B734-57EC5612D61A}"/>
              </a:ext>
            </a:extLst>
          </p:cNvPr>
          <p:cNvSpPr>
            <a:spLocks noGrp="1"/>
          </p:cNvSpPr>
          <p:nvPr>
            <p:ph type="ctrTitle"/>
          </p:nvPr>
        </p:nvSpPr>
        <p:spPr/>
        <p:txBody>
          <a:bodyPr>
            <a:normAutofit/>
          </a:bodyPr>
          <a:lstStyle/>
          <a:p>
            <a:br>
              <a:rPr lang="en-US" altLang="ko-KR" sz="3200" dirty="0"/>
            </a:br>
            <a:br>
              <a:rPr lang="en-US" altLang="ko-KR" sz="3200" dirty="0"/>
            </a:br>
            <a:r>
              <a:rPr lang="en-US" altLang="ko-KR" sz="2400" dirty="0"/>
              <a:t>Title</a:t>
            </a:r>
            <a:r>
              <a:rPr lang="en-US" altLang="ko-KR" sz="2400"/>
              <a:t>: Tumor specific quantitative analysis of BCL2 expression reveals independently poor prognostic impact in DLBCL</a:t>
            </a:r>
            <a:endParaRPr lang="ko-KR" altLang="en-US" sz="2800" b="1" dirty="0">
              <a:solidFill>
                <a:srgbClr val="0070C0"/>
              </a:solidFill>
            </a:endParaRPr>
          </a:p>
        </p:txBody>
      </p:sp>
      <p:sp>
        <p:nvSpPr>
          <p:cNvPr id="3" name="부제목 2">
            <a:extLst>
              <a:ext uri="{FF2B5EF4-FFF2-40B4-BE49-F238E27FC236}">
                <a16:creationId xmlns:a16="http://schemas.microsoft.com/office/drawing/2014/main" id="{6D4A2677-E082-4A4B-8A70-800911C9ACF8}"/>
              </a:ext>
            </a:extLst>
          </p:cNvPr>
          <p:cNvSpPr>
            <a:spLocks noGrp="1"/>
          </p:cNvSpPr>
          <p:nvPr>
            <p:ph type="subTitle" idx="1"/>
          </p:nvPr>
        </p:nvSpPr>
        <p:spPr/>
        <p:txBody>
          <a:bodyPr>
            <a:normAutofit/>
          </a:bodyPr>
          <a:lstStyle/>
          <a:p>
            <a:r>
              <a:rPr lang="en-US" altLang="ko-KR" sz="1800"/>
              <a:t>2018.09.13</a:t>
            </a:r>
          </a:p>
        </p:txBody>
      </p:sp>
      <p:sp>
        <p:nvSpPr>
          <p:cNvPr id="4" name="TextBox 3">
            <a:extLst>
              <a:ext uri="{FF2B5EF4-FFF2-40B4-BE49-F238E27FC236}">
                <a16:creationId xmlns:a16="http://schemas.microsoft.com/office/drawing/2014/main" id="{A4B04DAA-A94D-460D-A455-986B0DF6B86F}"/>
              </a:ext>
            </a:extLst>
          </p:cNvPr>
          <p:cNvSpPr txBox="1"/>
          <p:nvPr/>
        </p:nvSpPr>
        <p:spPr>
          <a:xfrm rot="19305082">
            <a:off x="1011505" y="2435703"/>
            <a:ext cx="7299016" cy="1754326"/>
          </a:xfrm>
          <a:prstGeom prst="rect">
            <a:avLst/>
          </a:prstGeom>
          <a:solidFill>
            <a:schemeClr val="bg1"/>
          </a:solidFill>
          <a:ln w="25400">
            <a:solidFill>
              <a:schemeClr val="tx1"/>
            </a:solidFill>
          </a:ln>
        </p:spPr>
        <p:txBody>
          <a:bodyPr wrap="square" rtlCol="0">
            <a:spAutoFit/>
          </a:bodyPr>
          <a:lstStyle/>
          <a:p>
            <a:r>
              <a:rPr lang="en-US" altLang="ko-KR" sz="5400">
                <a:solidFill>
                  <a:srgbClr val="FF0000"/>
                </a:solidFill>
              </a:rPr>
              <a:t>Method </a:t>
            </a:r>
            <a:r>
              <a:rPr lang="ko-KR" altLang="en-US" sz="5400">
                <a:solidFill>
                  <a:srgbClr val="FF0000"/>
                </a:solidFill>
              </a:rPr>
              <a:t>위주로</a:t>
            </a:r>
            <a:r>
              <a:rPr lang="en-US" altLang="ko-KR" sz="5400">
                <a:solidFill>
                  <a:srgbClr val="FF0000"/>
                </a:solidFill>
              </a:rPr>
              <a:t>!!!!!!!!!!!!!!!!!!!!!!!</a:t>
            </a:r>
            <a:endParaRPr lang="ko-KR" altLang="en-US" sz="5400">
              <a:solidFill>
                <a:srgbClr val="FF0000"/>
              </a:solidFill>
            </a:endParaRPr>
          </a:p>
        </p:txBody>
      </p:sp>
    </p:spTree>
    <p:extLst>
      <p:ext uri="{BB962C8B-B14F-4D97-AF65-F5344CB8AC3E}">
        <p14:creationId xmlns:p14="http://schemas.microsoft.com/office/powerpoint/2010/main" val="1783107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0B54375-C1D0-074D-8BCE-DB634C021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4" y="3622381"/>
            <a:ext cx="2880000" cy="2880000"/>
          </a:xfrm>
          <a:prstGeom prst="rect">
            <a:avLst/>
          </a:prstGeom>
        </p:spPr>
      </p:pic>
      <p:sp>
        <p:nvSpPr>
          <p:cNvPr id="8" name="텍스트상자 7">
            <a:extLst>
              <a:ext uri="{FF2B5EF4-FFF2-40B4-BE49-F238E27FC236}">
                <a16:creationId xmlns:a16="http://schemas.microsoft.com/office/drawing/2014/main" id="{5526ED6C-6E6C-8549-90BE-C22DD5ADFBC2}"/>
              </a:ext>
            </a:extLst>
          </p:cNvPr>
          <p:cNvSpPr txBox="1"/>
          <p:nvPr/>
        </p:nvSpPr>
        <p:spPr>
          <a:xfrm>
            <a:off x="257692" y="0"/>
            <a:ext cx="517247" cy="400110"/>
          </a:xfrm>
          <a:prstGeom prst="rect">
            <a:avLst/>
          </a:prstGeom>
          <a:solidFill>
            <a:schemeClr val="bg1"/>
          </a:solidFill>
        </p:spPr>
        <p:txBody>
          <a:bodyPr wrap="square" rtlCol="0">
            <a:spAutoFit/>
          </a:bodyPr>
          <a:lstStyle/>
          <a:p>
            <a:pPr algn="ctr"/>
            <a:r>
              <a:rPr kumimoji="1" lang="en-US" altLang="ko-KR" sz="2000" b="1" dirty="0"/>
              <a:t>A</a:t>
            </a:r>
            <a:endParaRPr kumimoji="1" lang="ko-KR" altLang="en-US" sz="2000" b="1" dirty="0"/>
          </a:p>
        </p:txBody>
      </p:sp>
      <p:sp>
        <p:nvSpPr>
          <p:cNvPr id="9" name="텍스트상자 8">
            <a:extLst>
              <a:ext uri="{FF2B5EF4-FFF2-40B4-BE49-F238E27FC236}">
                <a16:creationId xmlns:a16="http://schemas.microsoft.com/office/drawing/2014/main" id="{7FFED221-8554-9845-951F-D5DC4A239E4B}"/>
              </a:ext>
            </a:extLst>
          </p:cNvPr>
          <p:cNvSpPr txBox="1"/>
          <p:nvPr/>
        </p:nvSpPr>
        <p:spPr>
          <a:xfrm>
            <a:off x="267249" y="3559318"/>
            <a:ext cx="517247" cy="400110"/>
          </a:xfrm>
          <a:prstGeom prst="rect">
            <a:avLst/>
          </a:prstGeom>
          <a:noFill/>
        </p:spPr>
        <p:txBody>
          <a:bodyPr wrap="square" rtlCol="0">
            <a:spAutoFit/>
          </a:bodyPr>
          <a:lstStyle/>
          <a:p>
            <a:pPr algn="ctr"/>
            <a:r>
              <a:rPr kumimoji="1" lang="en-US" altLang="ko-KR" sz="2000" b="1" dirty="0">
                <a:solidFill>
                  <a:schemeClr val="bg1"/>
                </a:solidFill>
              </a:rPr>
              <a:t>B</a:t>
            </a:r>
            <a:endParaRPr kumimoji="1" lang="ko-KR" altLang="en-US" sz="2000" b="1" dirty="0">
              <a:solidFill>
                <a:schemeClr val="bg1"/>
              </a:solidFill>
            </a:endParaRPr>
          </a:p>
        </p:txBody>
      </p:sp>
      <p:pic>
        <p:nvPicPr>
          <p:cNvPr id="15" name="그림 14">
            <a:extLst>
              <a:ext uri="{FF2B5EF4-FFF2-40B4-BE49-F238E27FC236}">
                <a16:creationId xmlns:a16="http://schemas.microsoft.com/office/drawing/2014/main" id="{5BB6C85F-D979-C344-9F31-A75CBF908A81}"/>
              </a:ext>
            </a:extLst>
          </p:cNvPr>
          <p:cNvPicPr>
            <a:picLocks/>
          </p:cNvPicPr>
          <p:nvPr/>
        </p:nvPicPr>
        <p:blipFill rotWithShape="1">
          <a:blip r:embed="rId4">
            <a:extLst>
              <a:ext uri="{28A0092B-C50C-407E-A947-70E740481C1C}">
                <a14:useLocalDpi xmlns:a14="http://schemas.microsoft.com/office/drawing/2010/main" val="0"/>
              </a:ext>
            </a:extLst>
          </a:blip>
          <a:srcRect l="14470" t="13246" r="5658" b="10783"/>
          <a:stretch/>
        </p:blipFill>
        <p:spPr>
          <a:xfrm>
            <a:off x="3255663" y="3548808"/>
            <a:ext cx="2880000" cy="2880000"/>
          </a:xfrm>
          <a:prstGeom prst="rect">
            <a:avLst/>
          </a:prstGeom>
        </p:spPr>
      </p:pic>
      <p:sp>
        <p:nvSpPr>
          <p:cNvPr id="11" name="텍스트상자 10">
            <a:extLst>
              <a:ext uri="{FF2B5EF4-FFF2-40B4-BE49-F238E27FC236}">
                <a16:creationId xmlns:a16="http://schemas.microsoft.com/office/drawing/2014/main" id="{64A5BC5C-1E83-CF40-B228-EF6409121536}"/>
              </a:ext>
            </a:extLst>
          </p:cNvPr>
          <p:cNvSpPr txBox="1"/>
          <p:nvPr/>
        </p:nvSpPr>
        <p:spPr>
          <a:xfrm>
            <a:off x="3137694" y="3548808"/>
            <a:ext cx="517247" cy="400110"/>
          </a:xfrm>
          <a:prstGeom prst="rect">
            <a:avLst/>
          </a:prstGeom>
          <a:solidFill>
            <a:schemeClr val="bg1"/>
          </a:solidFill>
        </p:spPr>
        <p:txBody>
          <a:bodyPr wrap="square" rtlCol="0">
            <a:spAutoFit/>
          </a:bodyPr>
          <a:lstStyle/>
          <a:p>
            <a:pPr algn="ctr"/>
            <a:r>
              <a:rPr kumimoji="1" lang="en-US" altLang="ko-KR" sz="2000" b="1" dirty="0"/>
              <a:t>C</a:t>
            </a:r>
            <a:endParaRPr kumimoji="1" lang="ko-KR" altLang="en-US" sz="2000" b="1" dirty="0"/>
          </a:p>
        </p:txBody>
      </p:sp>
      <p:pic>
        <p:nvPicPr>
          <p:cNvPr id="10" name="그림 7">
            <a:extLst>
              <a:ext uri="{FF2B5EF4-FFF2-40B4-BE49-F238E27FC236}">
                <a16:creationId xmlns:a16="http://schemas.microsoft.com/office/drawing/2014/main" id="{DE6873EA-BA8B-9842-8226-166064B75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6307" y="3548808"/>
            <a:ext cx="2880000" cy="2880000"/>
          </a:xfrm>
          <a:prstGeom prst="rect">
            <a:avLst/>
          </a:prstGeom>
        </p:spPr>
      </p:pic>
      <p:sp>
        <p:nvSpPr>
          <p:cNvPr id="13" name="텍스트상자 8">
            <a:extLst>
              <a:ext uri="{FF2B5EF4-FFF2-40B4-BE49-F238E27FC236}">
                <a16:creationId xmlns:a16="http://schemas.microsoft.com/office/drawing/2014/main" id="{572EB169-7A03-431B-886A-C22492A85C91}"/>
              </a:ext>
            </a:extLst>
          </p:cNvPr>
          <p:cNvSpPr txBox="1"/>
          <p:nvPr/>
        </p:nvSpPr>
        <p:spPr>
          <a:xfrm>
            <a:off x="6017694" y="3548808"/>
            <a:ext cx="517247" cy="400110"/>
          </a:xfrm>
          <a:prstGeom prst="rect">
            <a:avLst/>
          </a:prstGeom>
          <a:solidFill>
            <a:schemeClr val="bg1"/>
          </a:solidFill>
        </p:spPr>
        <p:txBody>
          <a:bodyPr wrap="square" rtlCol="0">
            <a:spAutoFit/>
          </a:bodyPr>
          <a:lstStyle/>
          <a:p>
            <a:pPr algn="ctr"/>
            <a:r>
              <a:rPr kumimoji="1" lang="en-US" altLang="ko-KR" sz="2000" b="1" dirty="0"/>
              <a:t>D</a:t>
            </a:r>
            <a:endParaRPr kumimoji="1" lang="ko-KR" altLang="en-US" sz="2000" b="1" dirty="0"/>
          </a:p>
        </p:txBody>
      </p:sp>
      <p:pic>
        <p:nvPicPr>
          <p:cNvPr id="5" name="그림 4">
            <a:extLst>
              <a:ext uri="{FF2B5EF4-FFF2-40B4-BE49-F238E27FC236}">
                <a16:creationId xmlns:a16="http://schemas.microsoft.com/office/drawing/2014/main" id="{A99452A2-ABEA-4FAE-8524-9EFF861C14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249" y="400110"/>
            <a:ext cx="8638032" cy="2877312"/>
          </a:xfrm>
          <a:prstGeom prst="rect">
            <a:avLst/>
          </a:prstGeom>
        </p:spPr>
      </p:pic>
    </p:spTree>
    <p:extLst>
      <p:ext uri="{BB962C8B-B14F-4D97-AF65-F5344CB8AC3E}">
        <p14:creationId xmlns:p14="http://schemas.microsoft.com/office/powerpoint/2010/main" val="5142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lstStyle/>
          <a:p>
            <a:r>
              <a:rPr lang="en-US" altLang="ko-KR"/>
              <a:t>2) High BCL2 expression group categorized using conventional method (proportional cutpoint 50%) shows poor prognosis (OS, 2yr EFS). However, these subgroups also show variable BCL2 intensity.</a:t>
            </a:r>
          </a:p>
        </p:txBody>
      </p:sp>
    </p:spTree>
    <p:extLst>
      <p:ext uri="{BB962C8B-B14F-4D97-AF65-F5344CB8AC3E}">
        <p14:creationId xmlns:p14="http://schemas.microsoft.com/office/powerpoint/2010/main" val="3616105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60AD7E5-5F4F-4288-A5DC-965E76653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4" y="1713600"/>
            <a:ext cx="3430800" cy="3430800"/>
          </a:xfrm>
          <a:prstGeom prst="rect">
            <a:avLst/>
          </a:prstGeom>
        </p:spPr>
      </p:pic>
      <p:pic>
        <p:nvPicPr>
          <p:cNvPr id="5" name="그림 4">
            <a:extLst>
              <a:ext uri="{FF2B5EF4-FFF2-40B4-BE49-F238E27FC236}">
                <a16:creationId xmlns:a16="http://schemas.microsoft.com/office/drawing/2014/main" id="{35C6066C-525C-47B9-AEFE-58A87A139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67" y="1713600"/>
            <a:ext cx="3430800" cy="3430800"/>
          </a:xfrm>
          <a:prstGeom prst="rect">
            <a:avLst/>
          </a:prstGeom>
        </p:spPr>
      </p:pic>
    </p:spTree>
    <p:extLst>
      <p:ext uri="{BB962C8B-B14F-4D97-AF65-F5344CB8AC3E}">
        <p14:creationId xmlns:p14="http://schemas.microsoft.com/office/powerpoint/2010/main" val="144106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CF0FFA-C6D5-4FC0-A01D-F904F0E0004B}"/>
              </a:ext>
            </a:extLst>
          </p:cNvPr>
          <p:cNvSpPr txBox="1"/>
          <p:nvPr/>
        </p:nvSpPr>
        <p:spPr>
          <a:xfrm>
            <a:off x="0" y="0"/>
            <a:ext cx="2429933" cy="369332"/>
          </a:xfrm>
          <a:prstGeom prst="rect">
            <a:avLst/>
          </a:prstGeom>
          <a:noFill/>
        </p:spPr>
        <p:txBody>
          <a:bodyPr wrap="square" rtlCol="0">
            <a:spAutoFit/>
          </a:bodyPr>
          <a:lstStyle/>
          <a:p>
            <a:r>
              <a:rPr lang="en-US" altLang="ko-KR"/>
              <a:t>BCL2 negative group</a:t>
            </a:r>
            <a:endParaRPr lang="ko-KR" altLang="en-US"/>
          </a:p>
        </p:txBody>
      </p:sp>
      <p:sp>
        <p:nvSpPr>
          <p:cNvPr id="13" name="TextBox 12">
            <a:extLst>
              <a:ext uri="{FF2B5EF4-FFF2-40B4-BE49-F238E27FC236}">
                <a16:creationId xmlns:a16="http://schemas.microsoft.com/office/drawing/2014/main" id="{BC056D57-ED6C-4D96-87B7-E5A80947B768}"/>
              </a:ext>
            </a:extLst>
          </p:cNvPr>
          <p:cNvSpPr txBox="1"/>
          <p:nvPr/>
        </p:nvSpPr>
        <p:spPr>
          <a:xfrm>
            <a:off x="0" y="3449225"/>
            <a:ext cx="2133600" cy="369332"/>
          </a:xfrm>
          <a:prstGeom prst="rect">
            <a:avLst/>
          </a:prstGeom>
          <a:noFill/>
        </p:spPr>
        <p:txBody>
          <a:bodyPr wrap="square" rtlCol="0">
            <a:spAutoFit/>
          </a:bodyPr>
          <a:lstStyle/>
          <a:p>
            <a:r>
              <a:rPr lang="en-US" altLang="ko-KR"/>
              <a:t>BCL2 positive group</a:t>
            </a:r>
            <a:endParaRPr lang="ko-KR" altLang="en-US"/>
          </a:p>
        </p:txBody>
      </p:sp>
      <p:sp>
        <p:nvSpPr>
          <p:cNvPr id="3" name="직사각형 2">
            <a:extLst>
              <a:ext uri="{FF2B5EF4-FFF2-40B4-BE49-F238E27FC236}">
                <a16:creationId xmlns:a16="http://schemas.microsoft.com/office/drawing/2014/main" id="{92D388FD-6F86-4B49-8BFB-0B5BBF1C8D96}"/>
              </a:ext>
            </a:extLst>
          </p:cNvPr>
          <p:cNvSpPr/>
          <p:nvPr/>
        </p:nvSpPr>
        <p:spPr>
          <a:xfrm>
            <a:off x="0"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222092B8-7915-42EC-A028-CCD2235F9524}"/>
              </a:ext>
            </a:extLst>
          </p:cNvPr>
          <p:cNvSpPr/>
          <p:nvPr/>
        </p:nvSpPr>
        <p:spPr>
          <a:xfrm>
            <a:off x="2331063"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66459C9C-EA28-4EEE-BCE1-8FE430AAC427}"/>
              </a:ext>
            </a:extLst>
          </p:cNvPr>
          <p:cNvSpPr/>
          <p:nvPr/>
        </p:nvSpPr>
        <p:spPr>
          <a:xfrm>
            <a:off x="4689033"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AFE3C4EA-E1D2-4E07-9398-8578353AAFA1}"/>
              </a:ext>
            </a:extLst>
          </p:cNvPr>
          <p:cNvSpPr/>
          <p:nvPr/>
        </p:nvSpPr>
        <p:spPr>
          <a:xfrm>
            <a:off x="6984000" y="762000"/>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D1789EB7-1D86-4C4A-A560-C3AEFB44FE83}"/>
              </a:ext>
            </a:extLst>
          </p:cNvPr>
          <p:cNvSpPr/>
          <p:nvPr/>
        </p:nvSpPr>
        <p:spPr>
          <a:xfrm>
            <a:off x="0"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FE53D0FF-146B-45D2-A3F6-1961A9FA3CB5}"/>
              </a:ext>
            </a:extLst>
          </p:cNvPr>
          <p:cNvSpPr/>
          <p:nvPr/>
        </p:nvSpPr>
        <p:spPr>
          <a:xfrm>
            <a:off x="2331063"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77788FB-A8BB-48BC-94C2-3F6A5B6AEECE}"/>
              </a:ext>
            </a:extLst>
          </p:cNvPr>
          <p:cNvSpPr/>
          <p:nvPr/>
        </p:nvSpPr>
        <p:spPr>
          <a:xfrm>
            <a:off x="4674158"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22C4390-FCA6-420D-970C-12140F8F616F}"/>
              </a:ext>
            </a:extLst>
          </p:cNvPr>
          <p:cNvSpPr/>
          <p:nvPr/>
        </p:nvSpPr>
        <p:spPr>
          <a:xfrm>
            <a:off x="6984000" y="4150895"/>
            <a:ext cx="2160000" cy="21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B3099359-2697-4E5D-93EA-8FDCB68AF95E}"/>
              </a:ext>
            </a:extLst>
          </p:cNvPr>
          <p:cNvSpPr txBox="1"/>
          <p:nvPr/>
        </p:nvSpPr>
        <p:spPr>
          <a:xfrm>
            <a:off x="160867" y="1083733"/>
            <a:ext cx="1778000" cy="646331"/>
          </a:xfrm>
          <a:prstGeom prst="rect">
            <a:avLst/>
          </a:prstGeom>
          <a:noFill/>
        </p:spPr>
        <p:txBody>
          <a:bodyPr wrap="square" rtlCol="0">
            <a:spAutoFit/>
          </a:bodyPr>
          <a:lstStyle/>
          <a:p>
            <a:r>
              <a:rPr lang="en-US" altLang="ko-KR"/>
              <a:t>AQUA score </a:t>
            </a:r>
          </a:p>
          <a:p>
            <a:r>
              <a:rPr lang="en-US" altLang="ko-KR"/>
              <a:t>&lt; 10 percentile</a:t>
            </a:r>
            <a:endParaRPr lang="ko-KR" altLang="en-US"/>
          </a:p>
        </p:txBody>
      </p:sp>
      <p:sp>
        <p:nvSpPr>
          <p:cNvPr id="23" name="TextBox 22">
            <a:extLst>
              <a:ext uri="{FF2B5EF4-FFF2-40B4-BE49-F238E27FC236}">
                <a16:creationId xmlns:a16="http://schemas.microsoft.com/office/drawing/2014/main" id="{E979AF4F-5F99-4AD2-B710-8418E9CC2BC6}"/>
              </a:ext>
            </a:extLst>
          </p:cNvPr>
          <p:cNvSpPr txBox="1"/>
          <p:nvPr/>
        </p:nvSpPr>
        <p:spPr>
          <a:xfrm>
            <a:off x="2607734" y="1083733"/>
            <a:ext cx="1778000" cy="369332"/>
          </a:xfrm>
          <a:prstGeom prst="rect">
            <a:avLst/>
          </a:prstGeom>
          <a:noFill/>
        </p:spPr>
        <p:txBody>
          <a:bodyPr wrap="square" rtlCol="0">
            <a:spAutoFit/>
          </a:bodyPr>
          <a:lstStyle/>
          <a:p>
            <a:r>
              <a:rPr lang="en-US" altLang="ko-KR"/>
              <a:t>10 ≤ AQUA &lt; 50</a:t>
            </a:r>
            <a:endParaRPr lang="ko-KR" altLang="en-US"/>
          </a:p>
        </p:txBody>
      </p:sp>
      <p:sp>
        <p:nvSpPr>
          <p:cNvPr id="24" name="TextBox 23">
            <a:extLst>
              <a:ext uri="{FF2B5EF4-FFF2-40B4-BE49-F238E27FC236}">
                <a16:creationId xmlns:a16="http://schemas.microsoft.com/office/drawing/2014/main" id="{85EAAF3F-89FE-4379-AB43-4625C794F036}"/>
              </a:ext>
            </a:extLst>
          </p:cNvPr>
          <p:cNvSpPr txBox="1"/>
          <p:nvPr/>
        </p:nvSpPr>
        <p:spPr>
          <a:xfrm>
            <a:off x="4969934" y="1078298"/>
            <a:ext cx="1778000" cy="369332"/>
          </a:xfrm>
          <a:prstGeom prst="rect">
            <a:avLst/>
          </a:prstGeom>
          <a:noFill/>
        </p:spPr>
        <p:txBody>
          <a:bodyPr wrap="square" rtlCol="0">
            <a:spAutoFit/>
          </a:bodyPr>
          <a:lstStyle/>
          <a:p>
            <a:r>
              <a:rPr lang="en-US" altLang="ko-KR"/>
              <a:t>50 ≤ AQUA &lt; 90</a:t>
            </a:r>
            <a:endParaRPr lang="ko-KR" altLang="en-US"/>
          </a:p>
        </p:txBody>
      </p:sp>
      <p:sp>
        <p:nvSpPr>
          <p:cNvPr id="25" name="TextBox 24">
            <a:extLst>
              <a:ext uri="{FF2B5EF4-FFF2-40B4-BE49-F238E27FC236}">
                <a16:creationId xmlns:a16="http://schemas.microsoft.com/office/drawing/2014/main" id="{9EC9412E-8EC6-43D3-A508-7F5BCBF5D0FA}"/>
              </a:ext>
            </a:extLst>
          </p:cNvPr>
          <p:cNvSpPr txBox="1"/>
          <p:nvPr/>
        </p:nvSpPr>
        <p:spPr>
          <a:xfrm>
            <a:off x="7264400" y="1083733"/>
            <a:ext cx="1778000" cy="646331"/>
          </a:xfrm>
          <a:prstGeom prst="rect">
            <a:avLst/>
          </a:prstGeom>
          <a:noFill/>
        </p:spPr>
        <p:txBody>
          <a:bodyPr wrap="square" rtlCol="0">
            <a:spAutoFit/>
          </a:bodyPr>
          <a:lstStyle/>
          <a:p>
            <a:r>
              <a:rPr lang="en-US" altLang="ko-KR"/>
              <a:t>AQUA score </a:t>
            </a:r>
          </a:p>
          <a:p>
            <a:r>
              <a:rPr lang="en-US" altLang="ko-KR"/>
              <a:t>&gt; 90 percentile</a:t>
            </a:r>
            <a:endParaRPr lang="ko-KR" altLang="en-US"/>
          </a:p>
        </p:txBody>
      </p:sp>
      <p:sp>
        <p:nvSpPr>
          <p:cNvPr id="26" name="TextBox 25">
            <a:extLst>
              <a:ext uri="{FF2B5EF4-FFF2-40B4-BE49-F238E27FC236}">
                <a16:creationId xmlns:a16="http://schemas.microsoft.com/office/drawing/2014/main" id="{D4520482-0B20-4D8D-93B5-F7D1CEB242DA}"/>
              </a:ext>
            </a:extLst>
          </p:cNvPr>
          <p:cNvSpPr txBox="1"/>
          <p:nvPr/>
        </p:nvSpPr>
        <p:spPr>
          <a:xfrm>
            <a:off x="191000" y="4495800"/>
            <a:ext cx="1778000" cy="646331"/>
          </a:xfrm>
          <a:prstGeom prst="rect">
            <a:avLst/>
          </a:prstGeom>
          <a:noFill/>
        </p:spPr>
        <p:txBody>
          <a:bodyPr wrap="square" rtlCol="0">
            <a:spAutoFit/>
          </a:bodyPr>
          <a:lstStyle/>
          <a:p>
            <a:r>
              <a:rPr lang="en-US" altLang="ko-KR"/>
              <a:t>AQUA score </a:t>
            </a:r>
          </a:p>
          <a:p>
            <a:r>
              <a:rPr lang="en-US" altLang="ko-KR"/>
              <a:t>&lt; 10 percentile</a:t>
            </a:r>
            <a:endParaRPr lang="ko-KR" altLang="en-US"/>
          </a:p>
        </p:txBody>
      </p:sp>
      <p:sp>
        <p:nvSpPr>
          <p:cNvPr id="27" name="TextBox 26">
            <a:extLst>
              <a:ext uri="{FF2B5EF4-FFF2-40B4-BE49-F238E27FC236}">
                <a16:creationId xmlns:a16="http://schemas.microsoft.com/office/drawing/2014/main" id="{6CE15728-0B7A-4458-91F5-D0CB06AB4C4A}"/>
              </a:ext>
            </a:extLst>
          </p:cNvPr>
          <p:cNvSpPr txBox="1"/>
          <p:nvPr/>
        </p:nvSpPr>
        <p:spPr>
          <a:xfrm>
            <a:off x="2522063" y="4634299"/>
            <a:ext cx="1778000" cy="369332"/>
          </a:xfrm>
          <a:prstGeom prst="rect">
            <a:avLst/>
          </a:prstGeom>
          <a:noFill/>
        </p:spPr>
        <p:txBody>
          <a:bodyPr wrap="square" rtlCol="0">
            <a:spAutoFit/>
          </a:bodyPr>
          <a:lstStyle/>
          <a:p>
            <a:r>
              <a:rPr lang="en-US" altLang="ko-KR"/>
              <a:t>10 ≤ AQUA &lt; 50</a:t>
            </a:r>
            <a:endParaRPr lang="ko-KR" altLang="en-US"/>
          </a:p>
        </p:txBody>
      </p:sp>
      <p:sp>
        <p:nvSpPr>
          <p:cNvPr id="28" name="TextBox 27">
            <a:extLst>
              <a:ext uri="{FF2B5EF4-FFF2-40B4-BE49-F238E27FC236}">
                <a16:creationId xmlns:a16="http://schemas.microsoft.com/office/drawing/2014/main" id="{755E5763-C41D-4193-893E-4439B233435B}"/>
              </a:ext>
            </a:extLst>
          </p:cNvPr>
          <p:cNvSpPr txBox="1"/>
          <p:nvPr/>
        </p:nvSpPr>
        <p:spPr>
          <a:xfrm>
            <a:off x="4865158" y="4634299"/>
            <a:ext cx="1778000" cy="369332"/>
          </a:xfrm>
          <a:prstGeom prst="rect">
            <a:avLst/>
          </a:prstGeom>
          <a:noFill/>
        </p:spPr>
        <p:txBody>
          <a:bodyPr wrap="square" rtlCol="0">
            <a:spAutoFit/>
          </a:bodyPr>
          <a:lstStyle/>
          <a:p>
            <a:r>
              <a:rPr lang="en-US" altLang="ko-KR"/>
              <a:t>50 ≤ AQUA &lt; 90</a:t>
            </a:r>
            <a:endParaRPr lang="ko-KR" altLang="en-US"/>
          </a:p>
        </p:txBody>
      </p:sp>
      <p:sp>
        <p:nvSpPr>
          <p:cNvPr id="29" name="TextBox 28">
            <a:extLst>
              <a:ext uri="{FF2B5EF4-FFF2-40B4-BE49-F238E27FC236}">
                <a16:creationId xmlns:a16="http://schemas.microsoft.com/office/drawing/2014/main" id="{7B67A3C5-919F-4A2A-B785-7557374B6506}"/>
              </a:ext>
            </a:extLst>
          </p:cNvPr>
          <p:cNvSpPr txBox="1"/>
          <p:nvPr/>
        </p:nvSpPr>
        <p:spPr>
          <a:xfrm>
            <a:off x="7366000" y="4495800"/>
            <a:ext cx="1778000" cy="646331"/>
          </a:xfrm>
          <a:prstGeom prst="rect">
            <a:avLst/>
          </a:prstGeom>
          <a:noFill/>
        </p:spPr>
        <p:txBody>
          <a:bodyPr wrap="square" rtlCol="0">
            <a:spAutoFit/>
          </a:bodyPr>
          <a:lstStyle/>
          <a:p>
            <a:r>
              <a:rPr lang="en-US" altLang="ko-KR"/>
              <a:t>AQUA score </a:t>
            </a:r>
          </a:p>
          <a:p>
            <a:r>
              <a:rPr lang="en-US" altLang="ko-KR"/>
              <a:t>&gt; 90 percentile</a:t>
            </a:r>
            <a:endParaRPr lang="ko-KR" altLang="en-US"/>
          </a:p>
        </p:txBody>
      </p:sp>
    </p:spTree>
    <p:extLst>
      <p:ext uri="{BB962C8B-B14F-4D97-AF65-F5344CB8AC3E}">
        <p14:creationId xmlns:p14="http://schemas.microsoft.com/office/powerpoint/2010/main" val="362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2862322"/>
          </a:xfrm>
          <a:prstGeom prst="rect">
            <a:avLst/>
          </a:prstGeom>
          <a:noFill/>
        </p:spPr>
        <p:txBody>
          <a:bodyPr wrap="square" rtlCol="0">
            <a:spAutoFit/>
          </a:bodyPr>
          <a:lstStyle/>
          <a:p>
            <a:r>
              <a:rPr lang="en-US" altLang="ko-KR"/>
              <a:t>Result</a:t>
            </a:r>
          </a:p>
          <a:p>
            <a:endParaRPr lang="en-US" altLang="ko-KR"/>
          </a:p>
          <a:p>
            <a:r>
              <a:rPr lang="en-US" altLang="ko-KR">
                <a:solidFill>
                  <a:schemeClr val="bg1">
                    <a:lumMod val="85000"/>
                  </a:schemeClr>
                </a:solidFill>
              </a:rPr>
              <a:t>1) Clinicopathological characteristics</a:t>
            </a:r>
          </a:p>
          <a:p>
            <a:endParaRPr lang="en-US" altLang="ko-KR"/>
          </a:p>
          <a:p>
            <a:r>
              <a:rPr lang="en-US" altLang="ko-KR"/>
              <a:t>2) Prognostic impact of BCL2 AQUA score – KM curve (OS, EFS, subgroup), MYC</a:t>
            </a:r>
          </a:p>
          <a:p>
            <a:endParaRPr lang="en-US" altLang="ko-KR"/>
          </a:p>
          <a:p>
            <a:r>
              <a:rPr lang="en-US" altLang="ko-KR">
                <a:solidFill>
                  <a:schemeClr val="bg1">
                    <a:lumMod val="85000"/>
                  </a:schemeClr>
                </a:solidFill>
              </a:rPr>
              <a:t>3) Prognostic impact of BCL2 AQUA score is independent of other clinicopathologic factors</a:t>
            </a:r>
          </a:p>
          <a:p>
            <a:r>
              <a:rPr lang="en-US" altLang="ko-KR">
                <a:solidFill>
                  <a:schemeClr val="bg1">
                    <a:lumMod val="85000"/>
                  </a:schemeClr>
                </a:solidFill>
              </a:rPr>
              <a:t>  - cox, MFP</a:t>
            </a:r>
          </a:p>
          <a:p>
            <a:endParaRPr lang="en-US" altLang="ko-KR">
              <a:solidFill>
                <a:schemeClr val="bg1">
                  <a:lumMod val="85000"/>
                </a:schemeClr>
              </a:solidFill>
            </a:endParaRPr>
          </a:p>
          <a:p>
            <a:r>
              <a:rPr lang="en-US" altLang="ko-KR">
                <a:solidFill>
                  <a:schemeClr val="bg1">
                    <a:lumMod val="85000"/>
                  </a:schemeClr>
                </a:solidFill>
              </a:rPr>
              <a:t>4) Prognostic model using BCL2 – BCL2 +IPI ( &gt; IPI + other factor), MFP PI group</a:t>
            </a:r>
          </a:p>
        </p:txBody>
      </p:sp>
    </p:spTree>
    <p:extLst>
      <p:ext uri="{BB962C8B-B14F-4D97-AF65-F5344CB8AC3E}">
        <p14:creationId xmlns:p14="http://schemas.microsoft.com/office/powerpoint/2010/main" val="230142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F6382FF-A6A8-4F6E-80E2-83A682483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77" y="-1286"/>
            <a:ext cx="3430800" cy="3430800"/>
          </a:xfrm>
          <a:prstGeom prst="rect">
            <a:avLst/>
          </a:prstGeom>
        </p:spPr>
      </p:pic>
      <p:pic>
        <p:nvPicPr>
          <p:cNvPr id="5" name="그림 4">
            <a:extLst>
              <a:ext uri="{FF2B5EF4-FFF2-40B4-BE49-F238E27FC236}">
                <a16:creationId xmlns:a16="http://schemas.microsoft.com/office/drawing/2014/main" id="{7F4A9C2B-B617-4BAC-B655-C15E7E3DD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056" y="4865"/>
            <a:ext cx="3430800" cy="3430800"/>
          </a:xfrm>
          <a:prstGeom prst="rect">
            <a:avLst/>
          </a:prstGeom>
        </p:spPr>
      </p:pic>
      <p:sp>
        <p:nvSpPr>
          <p:cNvPr id="6" name="텍스트상자 7">
            <a:extLst>
              <a:ext uri="{FF2B5EF4-FFF2-40B4-BE49-F238E27FC236}">
                <a16:creationId xmlns:a16="http://schemas.microsoft.com/office/drawing/2014/main" id="{E24AA3EE-F6DB-43AD-82D6-EC4A3FB6D1D9}"/>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A</a:t>
            </a:r>
            <a:endParaRPr kumimoji="1" lang="ko-KR" altLang="en-US" sz="2000" b="1" dirty="0"/>
          </a:p>
        </p:txBody>
      </p:sp>
      <p:sp>
        <p:nvSpPr>
          <p:cNvPr id="7" name="텍스트상자 8">
            <a:extLst>
              <a:ext uri="{FF2B5EF4-FFF2-40B4-BE49-F238E27FC236}">
                <a16:creationId xmlns:a16="http://schemas.microsoft.com/office/drawing/2014/main" id="{E533826D-3513-4976-B8C0-30FD264231E1}"/>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B</a:t>
            </a:r>
            <a:endParaRPr kumimoji="1" lang="ko-KR" altLang="en-US" sz="2000" b="1" dirty="0"/>
          </a:p>
        </p:txBody>
      </p:sp>
      <p:sp>
        <p:nvSpPr>
          <p:cNvPr id="13" name="텍스트상자 10">
            <a:extLst>
              <a:ext uri="{FF2B5EF4-FFF2-40B4-BE49-F238E27FC236}">
                <a16:creationId xmlns:a16="http://schemas.microsoft.com/office/drawing/2014/main" id="{2E4CF8CD-B5E7-46A5-85F2-01A781ADC7B4}"/>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C</a:t>
            </a:r>
            <a:endParaRPr kumimoji="1" lang="ko-KR" altLang="en-US" sz="2000" b="1" dirty="0"/>
          </a:p>
        </p:txBody>
      </p:sp>
      <p:sp>
        <p:nvSpPr>
          <p:cNvPr id="14" name="텍스트상자 10">
            <a:extLst>
              <a:ext uri="{FF2B5EF4-FFF2-40B4-BE49-F238E27FC236}">
                <a16:creationId xmlns:a16="http://schemas.microsoft.com/office/drawing/2014/main" id="{93257763-75E3-4B10-A089-0CD54B12AA84}"/>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D</a:t>
            </a:r>
            <a:endParaRPr kumimoji="1" lang="ko-KR" altLang="en-US" sz="2000" b="1" dirty="0"/>
          </a:p>
        </p:txBody>
      </p:sp>
      <p:pic>
        <p:nvPicPr>
          <p:cNvPr id="4" name="그림 3">
            <a:extLst>
              <a:ext uri="{FF2B5EF4-FFF2-40B4-BE49-F238E27FC236}">
                <a16:creationId xmlns:a16="http://schemas.microsoft.com/office/drawing/2014/main" id="{53E23DB5-03DF-4BCD-90D1-8D27F36B45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577" y="3423195"/>
            <a:ext cx="3430800" cy="3430800"/>
          </a:xfrm>
          <a:prstGeom prst="rect">
            <a:avLst/>
          </a:prstGeom>
        </p:spPr>
      </p:pic>
      <p:pic>
        <p:nvPicPr>
          <p:cNvPr id="9" name="그림 8">
            <a:extLst>
              <a:ext uri="{FF2B5EF4-FFF2-40B4-BE49-F238E27FC236}">
                <a16:creationId xmlns:a16="http://schemas.microsoft.com/office/drawing/2014/main" id="{5B622BCD-4750-4612-9B0C-87D33D5176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1056" y="3434805"/>
            <a:ext cx="3430800" cy="3430800"/>
          </a:xfrm>
          <a:prstGeom prst="rect">
            <a:avLst/>
          </a:prstGeom>
        </p:spPr>
      </p:pic>
    </p:spTree>
    <p:extLst>
      <p:ext uri="{BB962C8B-B14F-4D97-AF65-F5344CB8AC3E}">
        <p14:creationId xmlns:p14="http://schemas.microsoft.com/office/powerpoint/2010/main" val="117227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F6382FF-A6A8-4F6E-80E2-83A682483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77" y="-1286"/>
            <a:ext cx="3430800" cy="3430800"/>
          </a:xfrm>
          <a:prstGeom prst="rect">
            <a:avLst/>
          </a:prstGeom>
        </p:spPr>
      </p:pic>
      <p:pic>
        <p:nvPicPr>
          <p:cNvPr id="5" name="그림 4">
            <a:extLst>
              <a:ext uri="{FF2B5EF4-FFF2-40B4-BE49-F238E27FC236}">
                <a16:creationId xmlns:a16="http://schemas.microsoft.com/office/drawing/2014/main" id="{7F4A9C2B-B617-4BAC-B655-C15E7E3DD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056" y="4865"/>
            <a:ext cx="3430800" cy="3430800"/>
          </a:xfrm>
          <a:prstGeom prst="rect">
            <a:avLst/>
          </a:prstGeom>
        </p:spPr>
      </p:pic>
      <p:sp>
        <p:nvSpPr>
          <p:cNvPr id="6" name="텍스트상자 7">
            <a:extLst>
              <a:ext uri="{FF2B5EF4-FFF2-40B4-BE49-F238E27FC236}">
                <a16:creationId xmlns:a16="http://schemas.microsoft.com/office/drawing/2014/main" id="{E24AA3EE-F6DB-43AD-82D6-EC4A3FB6D1D9}"/>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E</a:t>
            </a:r>
            <a:endParaRPr kumimoji="1" lang="ko-KR" altLang="en-US" sz="2000" b="1" dirty="0"/>
          </a:p>
        </p:txBody>
      </p:sp>
      <p:sp>
        <p:nvSpPr>
          <p:cNvPr id="7" name="텍스트상자 8">
            <a:extLst>
              <a:ext uri="{FF2B5EF4-FFF2-40B4-BE49-F238E27FC236}">
                <a16:creationId xmlns:a16="http://schemas.microsoft.com/office/drawing/2014/main" id="{E533826D-3513-4976-B8C0-30FD264231E1}"/>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F</a:t>
            </a:r>
            <a:endParaRPr kumimoji="1" lang="ko-KR" altLang="en-US" sz="2000" b="1" dirty="0"/>
          </a:p>
        </p:txBody>
      </p:sp>
      <p:sp>
        <p:nvSpPr>
          <p:cNvPr id="13" name="텍스트상자 10">
            <a:extLst>
              <a:ext uri="{FF2B5EF4-FFF2-40B4-BE49-F238E27FC236}">
                <a16:creationId xmlns:a16="http://schemas.microsoft.com/office/drawing/2014/main" id="{2E4CF8CD-B5E7-46A5-85F2-01A781ADC7B4}"/>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G</a:t>
            </a:r>
            <a:endParaRPr kumimoji="1" lang="ko-KR" altLang="en-US" sz="2000" b="1" dirty="0"/>
          </a:p>
        </p:txBody>
      </p:sp>
      <p:sp>
        <p:nvSpPr>
          <p:cNvPr id="14" name="텍스트상자 10">
            <a:extLst>
              <a:ext uri="{FF2B5EF4-FFF2-40B4-BE49-F238E27FC236}">
                <a16:creationId xmlns:a16="http://schemas.microsoft.com/office/drawing/2014/main" id="{93257763-75E3-4B10-A089-0CD54B12AA84}"/>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H</a:t>
            </a:r>
            <a:endParaRPr kumimoji="1" lang="ko-KR" altLang="en-US" sz="2000" b="1" dirty="0"/>
          </a:p>
        </p:txBody>
      </p:sp>
      <p:pic>
        <p:nvPicPr>
          <p:cNvPr id="8" name="그림 7">
            <a:extLst>
              <a:ext uri="{FF2B5EF4-FFF2-40B4-BE49-F238E27FC236}">
                <a16:creationId xmlns:a16="http://schemas.microsoft.com/office/drawing/2014/main" id="{0E16C8A3-995C-4EDF-B6EC-DF2CB2526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633" y="3438810"/>
            <a:ext cx="3430800" cy="3430800"/>
          </a:xfrm>
          <a:prstGeom prst="rect">
            <a:avLst/>
          </a:prstGeom>
        </p:spPr>
      </p:pic>
      <p:pic>
        <p:nvPicPr>
          <p:cNvPr id="11" name="그림 10">
            <a:extLst>
              <a:ext uri="{FF2B5EF4-FFF2-40B4-BE49-F238E27FC236}">
                <a16:creationId xmlns:a16="http://schemas.microsoft.com/office/drawing/2014/main" id="{A0FA9226-AA95-4B9E-9CBA-4E0D6EDEDA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994" y="3451873"/>
            <a:ext cx="3430800" cy="3430800"/>
          </a:xfrm>
          <a:prstGeom prst="rect">
            <a:avLst/>
          </a:prstGeom>
        </p:spPr>
      </p:pic>
    </p:spTree>
    <p:extLst>
      <p:ext uri="{BB962C8B-B14F-4D97-AF65-F5344CB8AC3E}">
        <p14:creationId xmlns:p14="http://schemas.microsoft.com/office/powerpoint/2010/main" val="4169653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CC00E05-42E4-48CD-9AD3-BD719CE6A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69" y="4155"/>
            <a:ext cx="3430800" cy="3430800"/>
          </a:xfrm>
          <a:prstGeom prst="rect">
            <a:avLst/>
          </a:prstGeom>
        </p:spPr>
      </p:pic>
      <p:pic>
        <p:nvPicPr>
          <p:cNvPr id="5" name="그림 4">
            <a:extLst>
              <a:ext uri="{FF2B5EF4-FFF2-40B4-BE49-F238E27FC236}">
                <a16:creationId xmlns:a16="http://schemas.microsoft.com/office/drawing/2014/main" id="{C6C85A24-965E-47E1-9077-B661454B6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889" y="4154"/>
            <a:ext cx="3430800" cy="3430800"/>
          </a:xfrm>
          <a:prstGeom prst="rect">
            <a:avLst/>
          </a:prstGeom>
        </p:spPr>
      </p:pic>
      <p:pic>
        <p:nvPicPr>
          <p:cNvPr id="9" name="그림 8">
            <a:extLst>
              <a:ext uri="{FF2B5EF4-FFF2-40B4-BE49-F238E27FC236}">
                <a16:creationId xmlns:a16="http://schemas.microsoft.com/office/drawing/2014/main" id="{B1803389-0089-4AEC-9056-8943A1003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3429000"/>
            <a:ext cx="3430800" cy="3430800"/>
          </a:xfrm>
          <a:prstGeom prst="rect">
            <a:avLst/>
          </a:prstGeom>
        </p:spPr>
      </p:pic>
      <p:sp>
        <p:nvSpPr>
          <p:cNvPr id="10" name="텍스트상자 7">
            <a:extLst>
              <a:ext uri="{FF2B5EF4-FFF2-40B4-BE49-F238E27FC236}">
                <a16:creationId xmlns:a16="http://schemas.microsoft.com/office/drawing/2014/main" id="{39BC7260-9779-42F6-A51D-7D45506FB2FC}"/>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A</a:t>
            </a:r>
            <a:endParaRPr kumimoji="1" lang="ko-KR" altLang="en-US" sz="2000" b="1" dirty="0"/>
          </a:p>
        </p:txBody>
      </p:sp>
      <p:sp>
        <p:nvSpPr>
          <p:cNvPr id="11" name="텍스트상자 8">
            <a:extLst>
              <a:ext uri="{FF2B5EF4-FFF2-40B4-BE49-F238E27FC236}">
                <a16:creationId xmlns:a16="http://schemas.microsoft.com/office/drawing/2014/main" id="{205B12D3-8DA3-4ABB-B51C-22AD0ED9023E}"/>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B</a:t>
            </a:r>
            <a:endParaRPr kumimoji="1" lang="ko-KR" altLang="en-US" sz="2000" b="1" dirty="0"/>
          </a:p>
        </p:txBody>
      </p:sp>
      <p:sp>
        <p:nvSpPr>
          <p:cNvPr id="12" name="텍스트상자 10">
            <a:extLst>
              <a:ext uri="{FF2B5EF4-FFF2-40B4-BE49-F238E27FC236}">
                <a16:creationId xmlns:a16="http://schemas.microsoft.com/office/drawing/2014/main" id="{9A4AFC21-2A6B-421F-A536-46EEF6CDA13C}"/>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C</a:t>
            </a:r>
            <a:endParaRPr kumimoji="1" lang="ko-KR" altLang="en-US" sz="2000" b="1" dirty="0"/>
          </a:p>
        </p:txBody>
      </p:sp>
      <p:sp>
        <p:nvSpPr>
          <p:cNvPr id="13" name="텍스트상자 10">
            <a:extLst>
              <a:ext uri="{FF2B5EF4-FFF2-40B4-BE49-F238E27FC236}">
                <a16:creationId xmlns:a16="http://schemas.microsoft.com/office/drawing/2014/main" id="{11116E73-2D5D-4531-93FE-95C62E26658A}"/>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D</a:t>
            </a:r>
            <a:endParaRPr kumimoji="1" lang="ko-KR" altLang="en-US" sz="2000" b="1" dirty="0"/>
          </a:p>
        </p:txBody>
      </p:sp>
      <p:pic>
        <p:nvPicPr>
          <p:cNvPr id="4" name="그림 3">
            <a:extLst>
              <a:ext uri="{FF2B5EF4-FFF2-40B4-BE49-F238E27FC236}">
                <a16:creationId xmlns:a16="http://schemas.microsoft.com/office/drawing/2014/main" id="{8E252909-BB6A-46EB-8526-61904CC508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80" y="3434805"/>
            <a:ext cx="3430800" cy="3430800"/>
          </a:xfrm>
          <a:prstGeom prst="rect">
            <a:avLst/>
          </a:prstGeom>
        </p:spPr>
      </p:pic>
    </p:spTree>
    <p:extLst>
      <p:ext uri="{BB962C8B-B14F-4D97-AF65-F5344CB8AC3E}">
        <p14:creationId xmlns:p14="http://schemas.microsoft.com/office/powerpoint/2010/main" val="4292645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텍스트상자 7">
            <a:extLst>
              <a:ext uri="{FF2B5EF4-FFF2-40B4-BE49-F238E27FC236}">
                <a16:creationId xmlns:a16="http://schemas.microsoft.com/office/drawing/2014/main" id="{39BC7260-9779-42F6-A51D-7D45506FB2FC}"/>
              </a:ext>
            </a:extLst>
          </p:cNvPr>
          <p:cNvSpPr txBox="1"/>
          <p:nvPr/>
        </p:nvSpPr>
        <p:spPr>
          <a:xfrm>
            <a:off x="255828" y="0"/>
            <a:ext cx="517247" cy="400110"/>
          </a:xfrm>
          <a:prstGeom prst="rect">
            <a:avLst/>
          </a:prstGeom>
          <a:solidFill>
            <a:schemeClr val="bg1"/>
          </a:solidFill>
        </p:spPr>
        <p:txBody>
          <a:bodyPr wrap="square" rtlCol="0">
            <a:spAutoFit/>
          </a:bodyPr>
          <a:lstStyle/>
          <a:p>
            <a:pPr algn="ctr"/>
            <a:r>
              <a:rPr kumimoji="1" lang="en-US" altLang="ko-KR" sz="2000" b="1" dirty="0"/>
              <a:t>E</a:t>
            </a:r>
            <a:endParaRPr kumimoji="1" lang="ko-KR" altLang="en-US" sz="2000" b="1" dirty="0"/>
          </a:p>
        </p:txBody>
      </p:sp>
      <p:sp>
        <p:nvSpPr>
          <p:cNvPr id="11" name="텍스트상자 8">
            <a:extLst>
              <a:ext uri="{FF2B5EF4-FFF2-40B4-BE49-F238E27FC236}">
                <a16:creationId xmlns:a16="http://schemas.microsoft.com/office/drawing/2014/main" id="{205B12D3-8DA3-4ABB-B51C-22AD0ED9023E}"/>
              </a:ext>
            </a:extLst>
          </p:cNvPr>
          <p:cNvSpPr txBox="1"/>
          <p:nvPr/>
        </p:nvSpPr>
        <p:spPr>
          <a:xfrm>
            <a:off x="4572000" y="0"/>
            <a:ext cx="517247" cy="400110"/>
          </a:xfrm>
          <a:prstGeom prst="rect">
            <a:avLst/>
          </a:prstGeom>
          <a:solidFill>
            <a:schemeClr val="bg1"/>
          </a:solidFill>
        </p:spPr>
        <p:txBody>
          <a:bodyPr wrap="square" rtlCol="0">
            <a:spAutoFit/>
          </a:bodyPr>
          <a:lstStyle/>
          <a:p>
            <a:pPr algn="ctr"/>
            <a:r>
              <a:rPr kumimoji="1" lang="en-US" altLang="ko-KR" sz="2000" b="1" dirty="0"/>
              <a:t>F</a:t>
            </a:r>
            <a:endParaRPr kumimoji="1" lang="ko-KR" altLang="en-US" sz="2000" b="1" dirty="0"/>
          </a:p>
        </p:txBody>
      </p:sp>
      <p:sp>
        <p:nvSpPr>
          <p:cNvPr id="12" name="텍스트상자 10">
            <a:extLst>
              <a:ext uri="{FF2B5EF4-FFF2-40B4-BE49-F238E27FC236}">
                <a16:creationId xmlns:a16="http://schemas.microsoft.com/office/drawing/2014/main" id="{9A4AFC21-2A6B-421F-A536-46EEF6CDA13C}"/>
              </a:ext>
            </a:extLst>
          </p:cNvPr>
          <p:cNvSpPr txBox="1"/>
          <p:nvPr/>
        </p:nvSpPr>
        <p:spPr>
          <a:xfrm>
            <a:off x="257693" y="3434805"/>
            <a:ext cx="517247" cy="400110"/>
          </a:xfrm>
          <a:prstGeom prst="rect">
            <a:avLst/>
          </a:prstGeom>
          <a:solidFill>
            <a:schemeClr val="bg1"/>
          </a:solidFill>
        </p:spPr>
        <p:txBody>
          <a:bodyPr wrap="square" rtlCol="0">
            <a:spAutoFit/>
          </a:bodyPr>
          <a:lstStyle/>
          <a:p>
            <a:pPr algn="ctr"/>
            <a:r>
              <a:rPr kumimoji="1" lang="en-US" altLang="ko-KR" sz="2000" b="1" dirty="0"/>
              <a:t>G</a:t>
            </a:r>
            <a:endParaRPr kumimoji="1" lang="ko-KR" altLang="en-US" sz="2000" b="1" dirty="0"/>
          </a:p>
        </p:txBody>
      </p:sp>
      <p:sp>
        <p:nvSpPr>
          <p:cNvPr id="13" name="텍스트상자 10">
            <a:extLst>
              <a:ext uri="{FF2B5EF4-FFF2-40B4-BE49-F238E27FC236}">
                <a16:creationId xmlns:a16="http://schemas.microsoft.com/office/drawing/2014/main" id="{11116E73-2D5D-4531-93FE-95C62E26658A}"/>
              </a:ext>
            </a:extLst>
          </p:cNvPr>
          <p:cNvSpPr txBox="1"/>
          <p:nvPr/>
        </p:nvSpPr>
        <p:spPr>
          <a:xfrm>
            <a:off x="4571999" y="3429000"/>
            <a:ext cx="517247" cy="400110"/>
          </a:xfrm>
          <a:prstGeom prst="rect">
            <a:avLst/>
          </a:prstGeom>
          <a:solidFill>
            <a:schemeClr val="bg1"/>
          </a:solidFill>
        </p:spPr>
        <p:txBody>
          <a:bodyPr wrap="square" rtlCol="0">
            <a:spAutoFit/>
          </a:bodyPr>
          <a:lstStyle/>
          <a:p>
            <a:pPr algn="ctr"/>
            <a:r>
              <a:rPr kumimoji="1" lang="en-US" altLang="ko-KR" sz="2000" b="1" dirty="0"/>
              <a:t>H</a:t>
            </a:r>
            <a:endParaRPr kumimoji="1" lang="ko-KR" altLang="en-US" sz="2000" b="1" dirty="0"/>
          </a:p>
        </p:txBody>
      </p:sp>
      <p:pic>
        <p:nvPicPr>
          <p:cNvPr id="14" name="그림 13">
            <a:extLst>
              <a:ext uri="{FF2B5EF4-FFF2-40B4-BE49-F238E27FC236}">
                <a16:creationId xmlns:a16="http://schemas.microsoft.com/office/drawing/2014/main" id="{503EFD55-CF13-4E9B-B302-852027BB5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44" y="-1800"/>
            <a:ext cx="3430800" cy="3430800"/>
          </a:xfrm>
          <a:prstGeom prst="rect">
            <a:avLst/>
          </a:prstGeom>
        </p:spPr>
      </p:pic>
      <p:pic>
        <p:nvPicPr>
          <p:cNvPr id="15" name="그림 14">
            <a:extLst>
              <a:ext uri="{FF2B5EF4-FFF2-40B4-BE49-F238E27FC236}">
                <a16:creationId xmlns:a16="http://schemas.microsoft.com/office/drawing/2014/main" id="{EB3AF557-F39C-4517-9D86-3F1D645E1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858" y="4005"/>
            <a:ext cx="3430800" cy="3430800"/>
          </a:xfrm>
          <a:prstGeom prst="rect">
            <a:avLst/>
          </a:prstGeom>
        </p:spPr>
      </p:pic>
      <p:pic>
        <p:nvPicPr>
          <p:cNvPr id="6" name="그림 5">
            <a:extLst>
              <a:ext uri="{FF2B5EF4-FFF2-40B4-BE49-F238E27FC236}">
                <a16:creationId xmlns:a16="http://schemas.microsoft.com/office/drawing/2014/main" id="{1E6A9433-C70F-41B4-84DB-BF9CA5551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806" y="3440129"/>
            <a:ext cx="3430800" cy="3430800"/>
          </a:xfrm>
          <a:prstGeom prst="rect">
            <a:avLst/>
          </a:prstGeom>
        </p:spPr>
      </p:pic>
      <p:pic>
        <p:nvPicPr>
          <p:cNvPr id="8" name="그림 7">
            <a:extLst>
              <a:ext uri="{FF2B5EF4-FFF2-40B4-BE49-F238E27FC236}">
                <a16:creationId xmlns:a16="http://schemas.microsoft.com/office/drawing/2014/main" id="{DB444D6A-CBE0-4820-9239-9182540624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977" y="3437464"/>
            <a:ext cx="3430800" cy="3430800"/>
          </a:xfrm>
          <a:prstGeom prst="rect">
            <a:avLst/>
          </a:prstGeom>
        </p:spPr>
      </p:pic>
    </p:spTree>
    <p:extLst>
      <p:ext uri="{BB962C8B-B14F-4D97-AF65-F5344CB8AC3E}">
        <p14:creationId xmlns:p14="http://schemas.microsoft.com/office/powerpoint/2010/main" val="678748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2862322"/>
          </a:xfrm>
          <a:prstGeom prst="rect">
            <a:avLst/>
          </a:prstGeom>
          <a:noFill/>
        </p:spPr>
        <p:txBody>
          <a:bodyPr wrap="square" rtlCol="0">
            <a:spAutoFit/>
          </a:bodyPr>
          <a:lstStyle/>
          <a:p>
            <a:r>
              <a:rPr lang="en-US" altLang="ko-KR"/>
              <a:t>Result</a:t>
            </a:r>
          </a:p>
          <a:p>
            <a:endParaRPr lang="en-US" altLang="ko-KR"/>
          </a:p>
          <a:p>
            <a:r>
              <a:rPr lang="en-US" altLang="ko-KR">
                <a:solidFill>
                  <a:schemeClr val="bg1">
                    <a:lumMod val="85000"/>
                  </a:schemeClr>
                </a:solidFill>
              </a:rPr>
              <a:t>1) Clinicopathological characteristics</a:t>
            </a:r>
          </a:p>
          <a:p>
            <a:endParaRPr lang="en-US" altLang="ko-KR">
              <a:solidFill>
                <a:schemeClr val="bg1">
                  <a:lumMod val="85000"/>
                </a:schemeClr>
              </a:solidFill>
            </a:endParaRPr>
          </a:p>
          <a:p>
            <a:r>
              <a:rPr lang="en-US" altLang="ko-KR">
                <a:solidFill>
                  <a:schemeClr val="bg1">
                    <a:lumMod val="85000"/>
                  </a:schemeClr>
                </a:solidFill>
              </a:rPr>
              <a:t>2) Prognostic impact of BCL2 AQUA score – KM curve (OS, EFS, subgroup), MYC</a:t>
            </a:r>
          </a:p>
          <a:p>
            <a:endParaRPr lang="en-US" altLang="ko-KR"/>
          </a:p>
          <a:p>
            <a:r>
              <a:rPr lang="en-US" altLang="ko-KR"/>
              <a:t>3) Prognostic impact of BCL2 AQUA score is independent of other clinicopathologic factors</a:t>
            </a:r>
          </a:p>
          <a:p>
            <a:r>
              <a:rPr lang="en-US" altLang="ko-KR"/>
              <a:t>  - cox, MFP</a:t>
            </a:r>
          </a:p>
          <a:p>
            <a:endParaRPr lang="en-US" altLang="ko-KR"/>
          </a:p>
          <a:p>
            <a:r>
              <a:rPr lang="en-US" altLang="ko-KR">
                <a:solidFill>
                  <a:schemeClr val="bg1">
                    <a:lumMod val="85000"/>
                  </a:schemeClr>
                </a:solidFill>
              </a:rPr>
              <a:t>4) Prognostic model using BCL2 – BCL2 +IPI ( &gt; IPI + other factor), MFP PI group</a:t>
            </a:r>
          </a:p>
        </p:txBody>
      </p:sp>
    </p:spTree>
    <p:extLst>
      <p:ext uri="{BB962C8B-B14F-4D97-AF65-F5344CB8AC3E}">
        <p14:creationId xmlns:p14="http://schemas.microsoft.com/office/powerpoint/2010/main" val="281052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76C770-D020-4BA0-B734-57EC5612D61A}"/>
              </a:ext>
            </a:extLst>
          </p:cNvPr>
          <p:cNvSpPr>
            <a:spLocks noGrp="1"/>
          </p:cNvSpPr>
          <p:nvPr>
            <p:ph type="ctrTitle"/>
          </p:nvPr>
        </p:nvSpPr>
        <p:spPr/>
        <p:txBody>
          <a:bodyPr>
            <a:normAutofit/>
          </a:bodyPr>
          <a:lstStyle/>
          <a:p>
            <a:br>
              <a:rPr lang="en-US" altLang="ko-KR" sz="3200" dirty="0"/>
            </a:br>
            <a:br>
              <a:rPr lang="en-US" altLang="ko-KR" sz="3200" dirty="0"/>
            </a:br>
            <a:r>
              <a:rPr lang="en-US" altLang="ko-KR" sz="2400" dirty="0"/>
              <a:t>Title</a:t>
            </a:r>
            <a:r>
              <a:rPr lang="en-US" altLang="ko-KR" sz="2400"/>
              <a:t>: </a:t>
            </a:r>
            <a:r>
              <a:rPr lang="en-US" altLang="ko-KR" sz="2400" b="1"/>
              <a:t>Tumor specific quantitative analysis </a:t>
            </a:r>
            <a:r>
              <a:rPr lang="en-US" altLang="ko-KR" sz="2400"/>
              <a:t>(using</a:t>
            </a:r>
            <a:r>
              <a:rPr lang="ko-KR" altLang="en-US" sz="2400"/>
              <a:t> </a:t>
            </a:r>
            <a:r>
              <a:rPr lang="en-US" altLang="ko-KR" sz="2400"/>
              <a:t>multiplex immunohistochemistry)</a:t>
            </a:r>
            <a:r>
              <a:rPr lang="en-US" altLang="ko-KR" sz="2400" b="1"/>
              <a:t> reveals independently poor prognostic impact of BCL2 expression in DLBCL</a:t>
            </a:r>
            <a:endParaRPr lang="ko-KR" altLang="en-US" sz="2800" b="1" dirty="0">
              <a:solidFill>
                <a:srgbClr val="0070C0"/>
              </a:solidFill>
            </a:endParaRPr>
          </a:p>
        </p:txBody>
      </p:sp>
      <p:sp>
        <p:nvSpPr>
          <p:cNvPr id="3" name="부제목 2">
            <a:extLst>
              <a:ext uri="{FF2B5EF4-FFF2-40B4-BE49-F238E27FC236}">
                <a16:creationId xmlns:a16="http://schemas.microsoft.com/office/drawing/2014/main" id="{6D4A2677-E082-4A4B-8A70-800911C9ACF8}"/>
              </a:ext>
            </a:extLst>
          </p:cNvPr>
          <p:cNvSpPr>
            <a:spLocks noGrp="1"/>
          </p:cNvSpPr>
          <p:nvPr>
            <p:ph type="subTitle" idx="1"/>
          </p:nvPr>
        </p:nvSpPr>
        <p:spPr/>
        <p:txBody>
          <a:bodyPr>
            <a:normAutofit/>
          </a:bodyPr>
          <a:lstStyle/>
          <a:p>
            <a:r>
              <a:rPr lang="en-US" altLang="ko-KR" sz="1800"/>
              <a:t>2018.09.14</a:t>
            </a:r>
          </a:p>
        </p:txBody>
      </p:sp>
    </p:spTree>
    <p:extLst>
      <p:ext uri="{BB962C8B-B14F-4D97-AF65-F5344CB8AC3E}">
        <p14:creationId xmlns:p14="http://schemas.microsoft.com/office/powerpoint/2010/main" val="3093405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86D35E10-684A-4471-8292-6F6E60CE1430}"/>
              </a:ext>
            </a:extLst>
          </p:cNvPr>
          <p:cNvGraphicFramePr>
            <a:graphicFrameLocks noGrp="1"/>
          </p:cNvGraphicFramePr>
          <p:nvPr>
            <p:extLst>
              <p:ext uri="{D42A27DB-BD31-4B8C-83A1-F6EECF244321}">
                <p14:modId xmlns:p14="http://schemas.microsoft.com/office/powerpoint/2010/main" val="3670436082"/>
              </p:ext>
            </p:extLst>
          </p:nvPr>
        </p:nvGraphicFramePr>
        <p:xfrm>
          <a:off x="1120313" y="2241550"/>
          <a:ext cx="6903374" cy="2374900"/>
        </p:xfrm>
        <a:graphic>
          <a:graphicData uri="http://schemas.openxmlformats.org/drawingml/2006/table">
            <a:tbl>
              <a:tblPr>
                <a:tableStyleId>{5C22544A-7EE6-4342-B048-85BDC9FD1C3A}</a:tableStyleId>
              </a:tblPr>
              <a:tblGrid>
                <a:gridCol w="2685955">
                  <a:extLst>
                    <a:ext uri="{9D8B030D-6E8A-4147-A177-3AD203B41FA5}">
                      <a16:colId xmlns:a16="http://schemas.microsoft.com/office/drawing/2014/main" val="3888470847"/>
                    </a:ext>
                  </a:extLst>
                </a:gridCol>
                <a:gridCol w="568500">
                  <a:extLst>
                    <a:ext uri="{9D8B030D-6E8A-4147-A177-3AD203B41FA5}">
                      <a16:colId xmlns:a16="http://schemas.microsoft.com/office/drawing/2014/main" val="83584385"/>
                    </a:ext>
                  </a:extLst>
                </a:gridCol>
                <a:gridCol w="716804">
                  <a:extLst>
                    <a:ext uri="{9D8B030D-6E8A-4147-A177-3AD203B41FA5}">
                      <a16:colId xmlns:a16="http://schemas.microsoft.com/office/drawing/2014/main" val="3718731376"/>
                    </a:ext>
                  </a:extLst>
                </a:gridCol>
                <a:gridCol w="766239">
                  <a:extLst>
                    <a:ext uri="{9D8B030D-6E8A-4147-A177-3AD203B41FA5}">
                      <a16:colId xmlns:a16="http://schemas.microsoft.com/office/drawing/2014/main" val="1196581963"/>
                    </a:ext>
                  </a:extLst>
                </a:gridCol>
                <a:gridCol w="617934">
                  <a:extLst>
                    <a:ext uri="{9D8B030D-6E8A-4147-A177-3AD203B41FA5}">
                      <a16:colId xmlns:a16="http://schemas.microsoft.com/office/drawing/2014/main" val="2245527993"/>
                    </a:ext>
                  </a:extLst>
                </a:gridCol>
                <a:gridCol w="949425">
                  <a:extLst>
                    <a:ext uri="{9D8B030D-6E8A-4147-A177-3AD203B41FA5}">
                      <a16:colId xmlns:a16="http://schemas.microsoft.com/office/drawing/2014/main" val="3358132761"/>
                    </a:ext>
                  </a:extLst>
                </a:gridCol>
                <a:gridCol w="598517">
                  <a:extLst>
                    <a:ext uri="{9D8B030D-6E8A-4147-A177-3AD203B41FA5}">
                      <a16:colId xmlns:a16="http://schemas.microsoft.com/office/drawing/2014/main" val="2003956255"/>
                    </a:ext>
                  </a:extLst>
                </a:gridCol>
              </a:tblGrid>
              <a:tr h="215900">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gridSpan="3">
                  <a:txBody>
                    <a:bodyPr/>
                    <a:lstStyle/>
                    <a:p>
                      <a:pPr algn="ctr" fontAlgn="ctr"/>
                      <a:r>
                        <a:rPr lang="en-US" sz="1100" u="none" strike="noStrike">
                          <a:effectLst/>
                        </a:rPr>
                        <a:t>Univariate analysis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fontAlgn="ctr"/>
                      <a:r>
                        <a:rPr lang="en-US" sz="1100" u="none" strike="noStrike">
                          <a:effectLst/>
                        </a:rPr>
                        <a:t>Multivariate analysis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030988094"/>
                  </a:ext>
                </a:extLst>
              </a:tr>
              <a:tr h="215900">
                <a:tc>
                  <a:txBody>
                    <a:bodyPr/>
                    <a:lstStyle/>
                    <a:p>
                      <a:pPr algn="l" fontAlgn="ctr"/>
                      <a:r>
                        <a:rPr lang="en-US" sz="1100" u="none" strike="noStrike">
                          <a:effectLst/>
                        </a:rPr>
                        <a:t>Variables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HR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95% CI</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p-value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HR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95% CI</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sz="1100" u="none" strike="noStrike">
                          <a:effectLst/>
                        </a:rPr>
                        <a:t>p-value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608116740"/>
                  </a:ext>
                </a:extLst>
              </a:tr>
              <a:tr h="215900">
                <a:tc>
                  <a:txBody>
                    <a:bodyPr/>
                    <a:lstStyle/>
                    <a:p>
                      <a:pPr algn="l" fontAlgn="ctr"/>
                      <a:r>
                        <a:rPr lang="en-US" sz="1100" u="none" strike="noStrike">
                          <a:effectLst/>
                        </a:rPr>
                        <a:t>Age &gt; 60y</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3.269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1.923-5.557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&lt; 0.0001</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152400" marR="6350" marT="6350" marB="0" anchor="ctr"/>
                </a:tc>
                <a:tc>
                  <a:txBody>
                    <a:bodyPr/>
                    <a:lstStyle/>
                    <a:p>
                      <a:pPr algn="r" fontAlgn="ctr"/>
                      <a:r>
                        <a:rPr lang="en-US" altLang="ko-KR" sz="1100" u="none" strike="noStrike">
                          <a:effectLst/>
                        </a:rPr>
                        <a:t>3.039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1.704-5.418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0.0002</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436600838"/>
                  </a:ext>
                </a:extLst>
              </a:tr>
              <a:tr h="215900">
                <a:tc>
                  <a:txBody>
                    <a:bodyPr/>
                    <a:lstStyle/>
                    <a:p>
                      <a:pPr algn="l" fontAlgn="ctr"/>
                      <a:r>
                        <a:rPr lang="en-US" sz="1100" u="none" strike="noStrike">
                          <a:effectLst/>
                        </a:rPr>
                        <a:t>Extranodal involvement ≥ 2</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1.824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1.098-3.030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0.0203</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1.148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0.613-2.152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0.6666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591327811"/>
                  </a:ext>
                </a:extLst>
              </a:tr>
              <a:tr h="215900">
                <a:tc>
                  <a:txBody>
                    <a:bodyPr/>
                    <a:lstStyle/>
                    <a:p>
                      <a:pPr algn="l" fontAlgn="ctr"/>
                      <a:r>
                        <a:rPr lang="en-US" sz="1100" u="none" strike="noStrike">
                          <a:effectLst/>
                        </a:rPr>
                        <a:t>Elevated LDH level</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2.035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1.216-3.404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0.0068</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1.507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0.826-2.751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0.1816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383413655"/>
                  </a:ext>
                </a:extLst>
              </a:tr>
              <a:tr h="215900">
                <a:tc>
                  <a:txBody>
                    <a:bodyPr/>
                    <a:lstStyle/>
                    <a:p>
                      <a:pPr algn="l" fontAlgn="ctr"/>
                      <a:r>
                        <a:rPr lang="en-US" sz="1100" u="none" strike="noStrike">
                          <a:effectLst/>
                        </a:rPr>
                        <a:t>Stage III-IV</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1.474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0.857-2.534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0.1610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278470354"/>
                  </a:ext>
                </a:extLst>
              </a:tr>
              <a:tr h="215900">
                <a:tc>
                  <a:txBody>
                    <a:bodyPr/>
                    <a:lstStyle/>
                    <a:p>
                      <a:pPr algn="l" fontAlgn="ctr"/>
                      <a:r>
                        <a:rPr lang="en-US" sz="1100" u="none" strike="noStrike">
                          <a:effectLst/>
                        </a:rPr>
                        <a:t>BM involvement</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1.802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1.047-3.100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0.0334</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0.940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0.485-1.823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0.8542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315148723"/>
                  </a:ext>
                </a:extLst>
              </a:tr>
              <a:tr h="215900">
                <a:tc>
                  <a:txBody>
                    <a:bodyPr/>
                    <a:lstStyle/>
                    <a:p>
                      <a:pPr algn="l" fontAlgn="ctr"/>
                      <a:r>
                        <a:rPr lang="en-US" sz="1100" u="none" strike="noStrike">
                          <a:effectLst/>
                        </a:rPr>
                        <a:t>Performance state 2-4</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3.643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1.997-6.647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&lt; 0.0001</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152400" marR="6350" marT="6350" marB="0" anchor="ctr"/>
                </a:tc>
                <a:tc>
                  <a:txBody>
                    <a:bodyPr/>
                    <a:lstStyle/>
                    <a:p>
                      <a:pPr algn="r" fontAlgn="ctr"/>
                      <a:r>
                        <a:rPr lang="en-US" altLang="ko-KR" sz="1100" u="none" strike="noStrike">
                          <a:effectLst/>
                        </a:rPr>
                        <a:t>2.166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1.102-4.258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0.0251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876171533"/>
                  </a:ext>
                </a:extLst>
              </a:tr>
              <a:tr h="215900">
                <a:tc>
                  <a:txBody>
                    <a:bodyPr/>
                    <a:lstStyle/>
                    <a:p>
                      <a:pPr algn="l" fontAlgn="ctr"/>
                      <a:r>
                        <a:rPr lang="en-US" sz="1100" u="none" strike="noStrike">
                          <a:effectLst/>
                        </a:rPr>
                        <a:t>Bcl-2 high</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2.131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1.287-3.529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0.0033</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2.434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1.246-4.754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0.0092</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2115650226"/>
                  </a:ext>
                </a:extLst>
              </a:tr>
              <a:tr h="215900">
                <a:tc>
                  <a:txBody>
                    <a:bodyPr/>
                    <a:lstStyle/>
                    <a:p>
                      <a:pPr algn="l" fontAlgn="ctr"/>
                      <a:r>
                        <a:rPr lang="en-US" sz="1100" u="none" strike="noStrike">
                          <a:effectLst/>
                        </a:rPr>
                        <a:t>MYC high</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1.758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1.042-2.967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0.0345</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0.760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0.372-1.553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0.4517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279896733"/>
                  </a:ext>
                </a:extLst>
              </a:tr>
              <a:tr h="215900">
                <a:tc>
                  <a:txBody>
                    <a:bodyPr/>
                    <a:lstStyle/>
                    <a:p>
                      <a:pPr algn="l" fontAlgn="ctr"/>
                      <a:r>
                        <a:rPr lang="en-US" sz="1100" u="none" strike="noStrike">
                          <a:effectLst/>
                        </a:rPr>
                        <a:t>COO</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1.504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r>
                        <a:rPr lang="en-US" altLang="ko-KR" sz="1100" u="none" strike="noStrike">
                          <a:effectLst/>
                        </a:rPr>
                        <a:t>0.728-2.732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r" fontAlgn="ctr"/>
                      <a:r>
                        <a:rPr lang="en-US" altLang="ko-KR" sz="1100" u="none" strike="noStrike">
                          <a:effectLst/>
                        </a:rPr>
                        <a:t>0.1800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2266792726"/>
                  </a:ext>
                </a:extLst>
              </a:tr>
            </a:tbl>
          </a:graphicData>
        </a:graphic>
      </p:graphicFrame>
    </p:spTree>
    <p:extLst>
      <p:ext uri="{BB962C8B-B14F-4D97-AF65-F5344CB8AC3E}">
        <p14:creationId xmlns:p14="http://schemas.microsoft.com/office/powerpoint/2010/main" val="4072529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1207ADF-0ECC-4DF8-A3D6-B7C0C00F3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566" y="1434546"/>
            <a:ext cx="6296868" cy="3988907"/>
          </a:xfrm>
          <a:prstGeom prst="rect">
            <a:avLst/>
          </a:prstGeom>
        </p:spPr>
      </p:pic>
    </p:spTree>
    <p:extLst>
      <p:ext uri="{BB962C8B-B14F-4D97-AF65-F5344CB8AC3E}">
        <p14:creationId xmlns:p14="http://schemas.microsoft.com/office/powerpoint/2010/main" val="2017096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2862322"/>
          </a:xfrm>
          <a:prstGeom prst="rect">
            <a:avLst/>
          </a:prstGeom>
          <a:noFill/>
        </p:spPr>
        <p:txBody>
          <a:bodyPr wrap="square" rtlCol="0">
            <a:spAutoFit/>
          </a:bodyPr>
          <a:lstStyle/>
          <a:p>
            <a:r>
              <a:rPr lang="en-US" altLang="ko-KR"/>
              <a:t>Result</a:t>
            </a:r>
          </a:p>
          <a:p>
            <a:endParaRPr lang="en-US" altLang="ko-KR"/>
          </a:p>
          <a:p>
            <a:r>
              <a:rPr lang="en-US" altLang="ko-KR">
                <a:solidFill>
                  <a:schemeClr val="bg1">
                    <a:lumMod val="85000"/>
                  </a:schemeClr>
                </a:solidFill>
              </a:rPr>
              <a:t>1) Clinicopathological characteristics</a:t>
            </a:r>
          </a:p>
          <a:p>
            <a:endParaRPr lang="en-US" altLang="ko-KR">
              <a:solidFill>
                <a:schemeClr val="bg1">
                  <a:lumMod val="85000"/>
                </a:schemeClr>
              </a:solidFill>
            </a:endParaRPr>
          </a:p>
          <a:p>
            <a:r>
              <a:rPr lang="en-US" altLang="ko-KR">
                <a:solidFill>
                  <a:schemeClr val="bg1">
                    <a:lumMod val="85000"/>
                  </a:schemeClr>
                </a:solidFill>
              </a:rPr>
              <a:t>2) Prognostic impact of BCL2 AQUA score – KM curve (OS, EFS, subgroup), MYC</a:t>
            </a:r>
          </a:p>
          <a:p>
            <a:endParaRPr lang="en-US" altLang="ko-KR">
              <a:solidFill>
                <a:schemeClr val="bg1">
                  <a:lumMod val="85000"/>
                </a:schemeClr>
              </a:solidFill>
            </a:endParaRPr>
          </a:p>
          <a:p>
            <a:r>
              <a:rPr lang="en-US" altLang="ko-KR">
                <a:solidFill>
                  <a:schemeClr val="bg1">
                    <a:lumMod val="85000"/>
                  </a:schemeClr>
                </a:solidFill>
              </a:rPr>
              <a:t>3) Prognostic impact of BCL2 AQUA score is independent of other clinicopathologic factors</a:t>
            </a:r>
          </a:p>
          <a:p>
            <a:r>
              <a:rPr lang="en-US" altLang="ko-KR">
                <a:solidFill>
                  <a:schemeClr val="bg1">
                    <a:lumMod val="85000"/>
                  </a:schemeClr>
                </a:solidFill>
              </a:rPr>
              <a:t>  - cox, MFP</a:t>
            </a:r>
          </a:p>
          <a:p>
            <a:endParaRPr lang="en-US" altLang="ko-KR"/>
          </a:p>
          <a:p>
            <a:r>
              <a:rPr lang="en-US" altLang="ko-KR"/>
              <a:t>4) Prognostic model using BCL2 – MFP PI group</a:t>
            </a:r>
          </a:p>
        </p:txBody>
      </p:sp>
    </p:spTree>
    <p:extLst>
      <p:ext uri="{BB962C8B-B14F-4D97-AF65-F5344CB8AC3E}">
        <p14:creationId xmlns:p14="http://schemas.microsoft.com/office/powerpoint/2010/main" val="2070747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7F9EBCF-AF71-47CF-8FFC-6FE2C0712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825" y="3427200"/>
            <a:ext cx="3430800" cy="3430800"/>
          </a:xfrm>
          <a:prstGeom prst="rect">
            <a:avLst/>
          </a:prstGeom>
        </p:spPr>
      </p:pic>
      <p:pic>
        <p:nvPicPr>
          <p:cNvPr id="5" name="그림 4">
            <a:extLst>
              <a:ext uri="{FF2B5EF4-FFF2-40B4-BE49-F238E27FC236}">
                <a16:creationId xmlns:a16="http://schemas.microsoft.com/office/drawing/2014/main" id="{44951F71-D899-42CC-9C86-CB11F409B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377" y="3427200"/>
            <a:ext cx="3430800" cy="3430800"/>
          </a:xfrm>
          <a:prstGeom prst="rect">
            <a:avLst/>
          </a:prstGeom>
        </p:spPr>
      </p:pic>
      <p:pic>
        <p:nvPicPr>
          <p:cNvPr id="16" name="그림 15">
            <a:extLst>
              <a:ext uri="{FF2B5EF4-FFF2-40B4-BE49-F238E27FC236}">
                <a16:creationId xmlns:a16="http://schemas.microsoft.com/office/drawing/2014/main" id="{B3CB47EE-8F4D-4BF3-B309-964060587942}"/>
              </a:ext>
            </a:extLst>
          </p:cNvPr>
          <p:cNvPicPr>
            <a:picLocks noChangeAspect="1"/>
          </p:cNvPicPr>
          <p:nvPr/>
        </p:nvPicPr>
        <p:blipFill rotWithShape="1">
          <a:blip r:embed="rId5">
            <a:extLst>
              <a:ext uri="{28A0092B-C50C-407E-A947-70E740481C1C}">
                <a14:useLocalDpi xmlns:a14="http://schemas.microsoft.com/office/drawing/2010/main" val="0"/>
              </a:ext>
            </a:extLst>
          </a:blip>
          <a:srcRect l="12619" r="9286" b="17619"/>
          <a:stretch/>
        </p:blipFill>
        <p:spPr>
          <a:xfrm>
            <a:off x="250372" y="424542"/>
            <a:ext cx="2047630" cy="2160000"/>
          </a:xfrm>
          <a:prstGeom prst="rect">
            <a:avLst/>
          </a:prstGeom>
        </p:spPr>
      </p:pic>
      <p:pic>
        <p:nvPicPr>
          <p:cNvPr id="18" name="그림 17">
            <a:extLst>
              <a:ext uri="{FF2B5EF4-FFF2-40B4-BE49-F238E27FC236}">
                <a16:creationId xmlns:a16="http://schemas.microsoft.com/office/drawing/2014/main" id="{1347C9D2-70DB-4B4E-AA7F-0226C4728D39}"/>
              </a:ext>
            </a:extLst>
          </p:cNvPr>
          <p:cNvPicPr>
            <a:picLocks noChangeAspect="1"/>
          </p:cNvPicPr>
          <p:nvPr/>
        </p:nvPicPr>
        <p:blipFill rotWithShape="1">
          <a:blip r:embed="rId6">
            <a:extLst>
              <a:ext uri="{28A0092B-C50C-407E-A947-70E740481C1C}">
                <a14:useLocalDpi xmlns:a14="http://schemas.microsoft.com/office/drawing/2010/main" val="0"/>
              </a:ext>
            </a:extLst>
          </a:blip>
          <a:srcRect l="12619" r="9286" b="17381"/>
          <a:stretch/>
        </p:blipFill>
        <p:spPr>
          <a:xfrm>
            <a:off x="2399777" y="424542"/>
            <a:ext cx="2041729" cy="2160000"/>
          </a:xfrm>
          <a:prstGeom prst="rect">
            <a:avLst/>
          </a:prstGeom>
        </p:spPr>
      </p:pic>
      <p:pic>
        <p:nvPicPr>
          <p:cNvPr id="20" name="그림 19">
            <a:extLst>
              <a:ext uri="{FF2B5EF4-FFF2-40B4-BE49-F238E27FC236}">
                <a16:creationId xmlns:a16="http://schemas.microsoft.com/office/drawing/2014/main" id="{9E67CD79-AD50-4ECF-BF90-8556E563914C}"/>
              </a:ext>
            </a:extLst>
          </p:cNvPr>
          <p:cNvPicPr>
            <a:picLocks noChangeAspect="1"/>
          </p:cNvPicPr>
          <p:nvPr/>
        </p:nvPicPr>
        <p:blipFill rotWithShape="1">
          <a:blip r:embed="rId7">
            <a:extLst>
              <a:ext uri="{28A0092B-C50C-407E-A947-70E740481C1C}">
                <a14:useLocalDpi xmlns:a14="http://schemas.microsoft.com/office/drawing/2010/main" val="0"/>
              </a:ext>
            </a:extLst>
          </a:blip>
          <a:srcRect l="12619" r="9048" b="17143"/>
          <a:stretch/>
        </p:blipFill>
        <p:spPr>
          <a:xfrm>
            <a:off x="4702156" y="424542"/>
            <a:ext cx="2042069" cy="2160000"/>
          </a:xfrm>
          <a:prstGeom prst="rect">
            <a:avLst/>
          </a:prstGeom>
        </p:spPr>
      </p:pic>
      <p:pic>
        <p:nvPicPr>
          <p:cNvPr id="22" name="그림 21">
            <a:extLst>
              <a:ext uri="{FF2B5EF4-FFF2-40B4-BE49-F238E27FC236}">
                <a16:creationId xmlns:a16="http://schemas.microsoft.com/office/drawing/2014/main" id="{BA994B60-3D10-423E-9813-55FC94395534}"/>
              </a:ext>
            </a:extLst>
          </p:cNvPr>
          <p:cNvPicPr>
            <a:picLocks noChangeAspect="1"/>
          </p:cNvPicPr>
          <p:nvPr/>
        </p:nvPicPr>
        <p:blipFill rotWithShape="1">
          <a:blip r:embed="rId8">
            <a:extLst>
              <a:ext uri="{28A0092B-C50C-407E-A947-70E740481C1C}">
                <a14:useLocalDpi xmlns:a14="http://schemas.microsoft.com/office/drawing/2010/main" val="0"/>
              </a:ext>
            </a:extLst>
          </a:blip>
          <a:srcRect l="12858" r="9286" b="17619"/>
          <a:stretch/>
        </p:blipFill>
        <p:spPr>
          <a:xfrm>
            <a:off x="6846000" y="424542"/>
            <a:ext cx="2041387" cy="2160000"/>
          </a:xfrm>
          <a:prstGeom prst="rect">
            <a:avLst/>
          </a:prstGeom>
        </p:spPr>
      </p:pic>
      <p:pic>
        <p:nvPicPr>
          <p:cNvPr id="23" name="그림 22">
            <a:extLst>
              <a:ext uri="{FF2B5EF4-FFF2-40B4-BE49-F238E27FC236}">
                <a16:creationId xmlns:a16="http://schemas.microsoft.com/office/drawing/2014/main" id="{EC0BCA6D-E6E3-47A8-9856-86F037B3219E}"/>
              </a:ext>
            </a:extLst>
          </p:cNvPr>
          <p:cNvPicPr>
            <a:picLocks noChangeAspect="1"/>
          </p:cNvPicPr>
          <p:nvPr/>
        </p:nvPicPr>
        <p:blipFill rotWithShape="1">
          <a:blip r:embed="rId8">
            <a:extLst>
              <a:ext uri="{28A0092B-C50C-407E-A947-70E740481C1C}">
                <a14:useLocalDpi xmlns:a14="http://schemas.microsoft.com/office/drawing/2010/main" val="0"/>
              </a:ext>
            </a:extLst>
          </a:blip>
          <a:srcRect l="40487" t="88065" r="19751" b="2888"/>
          <a:stretch/>
        </p:blipFill>
        <p:spPr>
          <a:xfrm>
            <a:off x="250372" y="2799042"/>
            <a:ext cx="1817914" cy="413658"/>
          </a:xfrm>
          <a:prstGeom prst="rect">
            <a:avLst/>
          </a:prstGeom>
        </p:spPr>
      </p:pic>
    </p:spTree>
    <p:extLst>
      <p:ext uri="{BB962C8B-B14F-4D97-AF65-F5344CB8AC3E}">
        <p14:creationId xmlns:p14="http://schemas.microsoft.com/office/powerpoint/2010/main" val="1441715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3693319"/>
          </a:xfrm>
          <a:prstGeom prst="rect">
            <a:avLst/>
          </a:prstGeom>
          <a:noFill/>
        </p:spPr>
        <p:txBody>
          <a:bodyPr wrap="square" rtlCol="0">
            <a:spAutoFit/>
          </a:bodyPr>
          <a:lstStyle/>
          <a:p>
            <a:r>
              <a:rPr lang="en-US" altLang="ko-KR"/>
              <a:t>Discussion point</a:t>
            </a:r>
          </a:p>
          <a:p>
            <a:endParaRPr lang="en-US" altLang="ko-KR"/>
          </a:p>
          <a:p>
            <a:r>
              <a:rPr lang="en-US" altLang="ko-KR"/>
              <a:t>1) multiplex IF : segment tumor cells </a:t>
            </a:r>
          </a:p>
          <a:p>
            <a:r>
              <a:rPr lang="en-US" altLang="ko-KR"/>
              <a:t>     AQUA score : quantitative analysis + intensity</a:t>
            </a:r>
          </a:p>
          <a:p>
            <a:endParaRPr lang="en-US" altLang="ko-KR"/>
          </a:p>
          <a:p>
            <a:r>
              <a:rPr lang="en-US" altLang="ko-KR"/>
              <a:t>2) pitfall of dichotomizing group analysis</a:t>
            </a:r>
          </a:p>
          <a:p>
            <a:r>
              <a:rPr lang="en-US" altLang="ko-KR"/>
              <a:t>  : subgroup </a:t>
            </a:r>
            <a:r>
              <a:rPr lang="ko-KR" altLang="en-US"/>
              <a:t>간의 데이터는 스터디마다 상이함</a:t>
            </a:r>
            <a:r>
              <a:rPr lang="en-US" altLang="ko-KR"/>
              <a:t>, </a:t>
            </a:r>
            <a:r>
              <a:rPr lang="ko-KR" altLang="en-US"/>
              <a:t>서로 다른 </a:t>
            </a:r>
            <a:r>
              <a:rPr lang="en-US" altLang="ko-KR"/>
              <a:t>cutoff</a:t>
            </a:r>
          </a:p>
          <a:p>
            <a:r>
              <a:rPr lang="en-US" altLang="ko-KR"/>
              <a:t>    MFP</a:t>
            </a:r>
            <a:r>
              <a:rPr lang="ko-KR" altLang="en-US"/>
              <a:t> </a:t>
            </a:r>
            <a:r>
              <a:rPr lang="en-US" altLang="ko-KR"/>
              <a:t>algorithm</a:t>
            </a:r>
            <a:r>
              <a:rPr lang="ko-KR" altLang="en-US"/>
              <a:t> </a:t>
            </a:r>
            <a:endParaRPr lang="en-US" altLang="ko-KR"/>
          </a:p>
          <a:p>
            <a:r>
              <a:rPr lang="en-US" altLang="ko-KR"/>
              <a:t>    </a:t>
            </a:r>
            <a:r>
              <a:rPr lang="en-US" altLang="ko-KR">
                <a:sym typeface="Wingdings" panose="05000000000000000000" pitchFamily="2" charset="2"/>
              </a:rPr>
              <a:t> supplement figure</a:t>
            </a:r>
            <a:endParaRPr lang="en-US" altLang="ko-KR"/>
          </a:p>
          <a:p>
            <a:endParaRPr lang="en-US" altLang="ko-KR"/>
          </a:p>
          <a:p>
            <a:r>
              <a:rPr lang="en-US" altLang="ko-KR"/>
              <a:t>3) BCL2 expression </a:t>
            </a:r>
            <a:r>
              <a:rPr lang="en-US" altLang="ko-KR">
                <a:sym typeface="Wingdings" panose="05000000000000000000" pitchFamily="2" charset="2"/>
              </a:rPr>
              <a:t> possible treatment strategy with venetoclax</a:t>
            </a:r>
          </a:p>
          <a:p>
            <a:endParaRPr lang="en-US" altLang="ko-KR">
              <a:sym typeface="Wingdings" panose="05000000000000000000" pitchFamily="2" charset="2"/>
            </a:endParaRPr>
          </a:p>
          <a:p>
            <a:r>
              <a:rPr lang="en-US" altLang="ko-KR">
                <a:sym typeface="Wingdings" panose="05000000000000000000" pitchFamily="2" charset="2"/>
              </a:rPr>
              <a:t>4) possible</a:t>
            </a:r>
            <a:r>
              <a:rPr lang="ko-KR" altLang="en-US">
                <a:sym typeface="Wingdings" panose="05000000000000000000" pitchFamily="2" charset="2"/>
              </a:rPr>
              <a:t> </a:t>
            </a:r>
            <a:r>
              <a:rPr lang="en-US" altLang="ko-KR">
                <a:sym typeface="Wingdings" panose="05000000000000000000" pitchFamily="2" charset="2"/>
              </a:rPr>
              <a:t>staging</a:t>
            </a:r>
            <a:r>
              <a:rPr lang="ko-KR" altLang="en-US">
                <a:sym typeface="Wingdings" panose="05000000000000000000" pitchFamily="2" charset="2"/>
              </a:rPr>
              <a:t> </a:t>
            </a:r>
            <a:r>
              <a:rPr lang="en-US" altLang="ko-KR">
                <a:sym typeface="Wingdings" panose="05000000000000000000" pitchFamily="2" charset="2"/>
              </a:rPr>
              <a:t>system</a:t>
            </a:r>
            <a:r>
              <a:rPr lang="ko-KR" altLang="en-US">
                <a:sym typeface="Wingdings" panose="05000000000000000000" pitchFamily="2" charset="2"/>
              </a:rPr>
              <a:t> </a:t>
            </a:r>
            <a:r>
              <a:rPr lang="en-US" altLang="ko-KR">
                <a:sym typeface="Wingdings" panose="05000000000000000000" pitchFamily="2" charset="2"/>
              </a:rPr>
              <a:t> MFP risk group, IPI + BCL2</a:t>
            </a:r>
            <a:endParaRPr lang="ko-KR" altLang="en-US"/>
          </a:p>
        </p:txBody>
      </p:sp>
    </p:spTree>
    <p:extLst>
      <p:ext uri="{BB962C8B-B14F-4D97-AF65-F5344CB8AC3E}">
        <p14:creationId xmlns:p14="http://schemas.microsoft.com/office/powerpoint/2010/main" val="3192739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E4DE06A-2444-490C-A80E-B7FC6B464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940" y="1979025"/>
            <a:ext cx="2880000" cy="2880000"/>
          </a:xfrm>
          <a:prstGeom prst="rect">
            <a:avLst/>
          </a:prstGeom>
        </p:spPr>
      </p:pic>
      <p:pic>
        <p:nvPicPr>
          <p:cNvPr id="5" name="그림 4">
            <a:extLst>
              <a:ext uri="{FF2B5EF4-FFF2-40B4-BE49-F238E27FC236}">
                <a16:creationId xmlns:a16="http://schemas.microsoft.com/office/drawing/2014/main" id="{4BE3199D-852D-4C8D-9568-A7B73FB69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772" y="1979025"/>
            <a:ext cx="2880000" cy="2880000"/>
          </a:xfrm>
          <a:prstGeom prst="rect">
            <a:avLst/>
          </a:prstGeom>
        </p:spPr>
      </p:pic>
      <p:pic>
        <p:nvPicPr>
          <p:cNvPr id="7" name="그림 6">
            <a:extLst>
              <a:ext uri="{FF2B5EF4-FFF2-40B4-BE49-F238E27FC236}">
                <a16:creationId xmlns:a16="http://schemas.microsoft.com/office/drawing/2014/main" id="{441A9C6B-79B4-4145-BB9D-CDFC6A099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77" y="1989534"/>
            <a:ext cx="2880000" cy="2880000"/>
          </a:xfrm>
          <a:prstGeom prst="rect">
            <a:avLst/>
          </a:prstGeom>
        </p:spPr>
      </p:pic>
    </p:spTree>
    <p:extLst>
      <p:ext uri="{BB962C8B-B14F-4D97-AF65-F5344CB8AC3E}">
        <p14:creationId xmlns:p14="http://schemas.microsoft.com/office/powerpoint/2010/main" val="3313669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413746-F105-49B2-A309-24B8A39DCA9B}"/>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B0591A4F-661A-40FE-AA2F-45349082DE31}"/>
              </a:ext>
            </a:extLst>
          </p:cNvPr>
          <p:cNvSpPr>
            <a:spLocks noGrp="1"/>
          </p:cNvSpPr>
          <p:nvPr>
            <p:ph type="body" idx="1"/>
          </p:nvPr>
        </p:nvSpPr>
        <p:spPr/>
        <p:txBody>
          <a:bodyPr/>
          <a:lstStyle/>
          <a:p>
            <a:r>
              <a:rPr lang="en-US" altLang="ko-KR"/>
              <a:t>Additional images</a:t>
            </a:r>
            <a:endParaRPr lang="ko-KR" altLang="en-US"/>
          </a:p>
        </p:txBody>
      </p:sp>
    </p:spTree>
    <p:extLst>
      <p:ext uri="{BB962C8B-B14F-4D97-AF65-F5344CB8AC3E}">
        <p14:creationId xmlns:p14="http://schemas.microsoft.com/office/powerpoint/2010/main" val="1973967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6505D94-A4D1-4B59-A4AD-EFEEA785A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4" y="1713600"/>
            <a:ext cx="3430800" cy="3430800"/>
          </a:xfrm>
          <a:prstGeom prst="rect">
            <a:avLst/>
          </a:prstGeom>
        </p:spPr>
      </p:pic>
      <p:pic>
        <p:nvPicPr>
          <p:cNvPr id="5" name="그림 4">
            <a:extLst>
              <a:ext uri="{FF2B5EF4-FFF2-40B4-BE49-F238E27FC236}">
                <a16:creationId xmlns:a16="http://schemas.microsoft.com/office/drawing/2014/main" id="{6735F1B1-391E-434B-883F-111E742EB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33" y="1727197"/>
            <a:ext cx="3430800" cy="3430800"/>
          </a:xfrm>
          <a:prstGeom prst="rect">
            <a:avLst/>
          </a:prstGeom>
        </p:spPr>
      </p:pic>
    </p:spTree>
    <p:extLst>
      <p:ext uri="{BB962C8B-B14F-4D97-AF65-F5344CB8AC3E}">
        <p14:creationId xmlns:p14="http://schemas.microsoft.com/office/powerpoint/2010/main" val="3036201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4A38D8-0F70-4C83-AE2A-43D78FB4D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33" y="1713600"/>
            <a:ext cx="3430800" cy="3430800"/>
          </a:xfrm>
          <a:prstGeom prst="rect">
            <a:avLst/>
          </a:prstGeom>
        </p:spPr>
      </p:pic>
      <p:pic>
        <p:nvPicPr>
          <p:cNvPr id="5" name="그림 4">
            <a:extLst>
              <a:ext uri="{FF2B5EF4-FFF2-40B4-BE49-F238E27FC236}">
                <a16:creationId xmlns:a16="http://schemas.microsoft.com/office/drawing/2014/main" id="{0CF553F6-91CD-4DDE-A582-207D2A154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1" y="1713600"/>
            <a:ext cx="3430800" cy="3430800"/>
          </a:xfrm>
          <a:prstGeom prst="rect">
            <a:avLst/>
          </a:prstGeom>
        </p:spPr>
      </p:pic>
    </p:spTree>
    <p:extLst>
      <p:ext uri="{BB962C8B-B14F-4D97-AF65-F5344CB8AC3E}">
        <p14:creationId xmlns:p14="http://schemas.microsoft.com/office/powerpoint/2010/main" val="162670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1477328"/>
          </a:xfrm>
          <a:prstGeom prst="rect">
            <a:avLst/>
          </a:prstGeom>
          <a:noFill/>
        </p:spPr>
        <p:txBody>
          <a:bodyPr wrap="square" rtlCol="0">
            <a:spAutoFit/>
          </a:bodyPr>
          <a:lstStyle/>
          <a:p>
            <a:r>
              <a:rPr lang="en-US" altLang="ko-KR"/>
              <a:t>Key points</a:t>
            </a:r>
          </a:p>
          <a:p>
            <a:endParaRPr lang="en-US" altLang="ko-KR"/>
          </a:p>
          <a:p>
            <a:r>
              <a:rPr lang="en-US" altLang="ko-KR"/>
              <a:t>1) Tumor specific quantitative analysis </a:t>
            </a:r>
          </a:p>
          <a:p>
            <a:endParaRPr lang="en-US" altLang="ko-KR"/>
          </a:p>
          <a:p>
            <a:r>
              <a:rPr lang="en-US" altLang="ko-KR"/>
              <a:t>2) BCL2 expression is independently associated with poor prognosis</a:t>
            </a:r>
          </a:p>
        </p:txBody>
      </p:sp>
    </p:spTree>
    <p:extLst>
      <p:ext uri="{BB962C8B-B14F-4D97-AF65-F5344CB8AC3E}">
        <p14:creationId xmlns:p14="http://schemas.microsoft.com/office/powerpoint/2010/main" val="1180093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1888D0-B1E5-4ADB-8DF0-7CFC54B176B3}"/>
              </a:ext>
            </a:extLst>
          </p:cNvPr>
          <p:cNvSpPr txBox="1"/>
          <p:nvPr/>
        </p:nvSpPr>
        <p:spPr>
          <a:xfrm>
            <a:off x="241738" y="178671"/>
            <a:ext cx="8660524" cy="6494085"/>
          </a:xfrm>
          <a:prstGeom prst="rect">
            <a:avLst/>
          </a:prstGeom>
          <a:noFill/>
        </p:spPr>
        <p:txBody>
          <a:bodyPr wrap="square" rtlCol="0">
            <a:spAutoFit/>
          </a:bodyPr>
          <a:lstStyle/>
          <a:p>
            <a:pPr latinLnBrk="1"/>
            <a:r>
              <a:rPr lang="en-US" altLang="ko-KR" sz="1600"/>
              <a:t>Abstract</a:t>
            </a:r>
            <a:endParaRPr lang="ko-KR" altLang="ko-KR" sz="1600"/>
          </a:p>
          <a:p>
            <a:pPr latinLnBrk="1"/>
            <a:r>
              <a:rPr lang="en-US" altLang="ko-KR" sz="1600"/>
              <a:t>Background: The BCL2 overexpression has been reported to be associated with poor prognosis in diffuse large B-cell lymphoma (DLBCL). However, the criteria for BCL2 positivity by immunohistochemistry are highly variable between studies and only include the semiquantitative evaluation of the proportion of BCL2 expression. In this study, we used automated quantitative analysis (AQUA) score which incorporates both intensity and proportion of immunofluorescence staining. </a:t>
            </a:r>
            <a:endParaRPr lang="ko-KR" altLang="ko-KR" sz="1600"/>
          </a:p>
          <a:p>
            <a:pPr latinLnBrk="1"/>
            <a:r>
              <a:rPr lang="en-US" altLang="ko-KR" sz="1600"/>
              <a:t>Patients and methods: We analyzed 211 patients with primary DLBCL who were treated with R-CHOP (rituximab, cyclophosphamide, doxorubicin, vincristine, and prednisone). Tumor-targeted AQUA scorings for BCL2 and MYC expression using multiplex immunofluorescence were performed. The prognostic significance of BCL2 and MYC expression was analyzed using the multivariable fractional polynomial (MFP) algorithm with continuous prognostic index and the traditional multivariate analysis with optimal cutpoints.</a:t>
            </a:r>
            <a:endParaRPr lang="ko-KR" altLang="ko-KR" sz="1600"/>
          </a:p>
          <a:p>
            <a:pPr latinLnBrk="1"/>
            <a:r>
              <a:rPr lang="en-US" altLang="ko-KR" sz="1600"/>
              <a:t>Results: A survival analysis revealed that high BCL2 score (N = 83, 39.3%) is significantly associated with poor prognosis independent of age, extranodal involvement, serum lactate dehydrogenase level, Ann Arbor stage, bone marrow involvement, performance status, cell of origin, and the MYC expression. The poor prognostic impact of the BCL2 expression was confirm in an external validation set (N = 111). The BCL2 expression, along with the age and performance status, was also selected by the MFP algorithm at the 5% level in a multivariable model.</a:t>
            </a:r>
            <a:endParaRPr lang="ko-KR" altLang="ko-KR" sz="1600"/>
          </a:p>
          <a:p>
            <a:pPr latinLnBrk="1"/>
            <a:r>
              <a:rPr lang="en-US" altLang="ko-KR" sz="1600"/>
              <a:t>Conclusion: We showed the independent poor prognostic impact of the BCL2 expression using reproducible and quantitative scoring system. Implementation of AQUA scoring system and MFP algorithm could be used to categorize patients with DLBCL who might have poor prognosis and be the target of new treatment.</a:t>
            </a:r>
            <a:endParaRPr lang="ko-KR" altLang="ko-KR" sz="1600"/>
          </a:p>
          <a:p>
            <a:pPr latinLnBrk="1"/>
            <a:r>
              <a:rPr lang="en-US" altLang="ko-KR" sz="1600"/>
              <a:t> </a:t>
            </a:r>
            <a:endParaRPr lang="ko-KR" altLang="ko-KR" sz="1600"/>
          </a:p>
          <a:p>
            <a:pPr latinLnBrk="1"/>
            <a:r>
              <a:rPr lang="en-US" altLang="ko-KR" sz="1600"/>
              <a:t>Key words: Diffuse large B-cell lymphoma, BCL2, MYC, Multiplex immunofluorescence, AQUA score, fractional polynomials, prognosis</a:t>
            </a:r>
            <a:endParaRPr lang="ko-KR" altLang="ko-KR" sz="1600"/>
          </a:p>
        </p:txBody>
      </p:sp>
    </p:spTree>
    <p:extLst>
      <p:ext uri="{BB962C8B-B14F-4D97-AF65-F5344CB8AC3E}">
        <p14:creationId xmlns:p14="http://schemas.microsoft.com/office/powerpoint/2010/main" val="283009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B61C9-5BE8-49E5-8EE6-A1F07FCC648A}"/>
              </a:ext>
            </a:extLst>
          </p:cNvPr>
          <p:cNvSpPr txBox="1"/>
          <p:nvPr/>
        </p:nvSpPr>
        <p:spPr>
          <a:xfrm>
            <a:off x="241738" y="493986"/>
            <a:ext cx="8660524" cy="5355312"/>
          </a:xfrm>
          <a:prstGeom prst="rect">
            <a:avLst/>
          </a:prstGeom>
          <a:noFill/>
        </p:spPr>
        <p:txBody>
          <a:bodyPr wrap="square" rtlCol="0">
            <a:spAutoFit/>
          </a:bodyPr>
          <a:lstStyle/>
          <a:p>
            <a:r>
              <a:rPr lang="en-US" altLang="ko-KR"/>
              <a:t>Result</a:t>
            </a:r>
          </a:p>
          <a:p>
            <a:endParaRPr lang="en-US" altLang="ko-KR"/>
          </a:p>
          <a:p>
            <a:r>
              <a:rPr lang="en-US" altLang="ko-KR"/>
              <a:t>1) Clinicopathological characteristics</a:t>
            </a:r>
          </a:p>
          <a:p>
            <a:r>
              <a:rPr lang="en-US" altLang="ko-KR"/>
              <a:t>	- Variable intentisy of BCL2 expression</a:t>
            </a:r>
          </a:p>
          <a:p>
            <a:endParaRPr lang="en-US" altLang="ko-KR"/>
          </a:p>
          <a:p>
            <a:r>
              <a:rPr lang="en-US" altLang="ko-KR"/>
              <a:t>2) High BCL2 expression group categorized using conventional method (proportional cutpoint 50%) shows poor prognosis (OS, 2yr EFS). However, these subgroups also show variable BCL2 intensity.</a:t>
            </a:r>
          </a:p>
          <a:p>
            <a:endParaRPr lang="en-US" altLang="ko-KR"/>
          </a:p>
          <a:p>
            <a:r>
              <a:rPr lang="en-US" altLang="ko-KR"/>
              <a:t>3) To incorporate the staining intensity into the</a:t>
            </a:r>
            <a:r>
              <a:rPr lang="ko-KR" altLang="en-US"/>
              <a:t> </a:t>
            </a:r>
            <a:r>
              <a:rPr lang="en-US" altLang="ko-KR"/>
              <a:t>analysis</a:t>
            </a:r>
            <a:r>
              <a:rPr lang="ko-KR" altLang="en-US"/>
              <a:t> </a:t>
            </a:r>
            <a:r>
              <a:rPr lang="en-US" altLang="ko-KR"/>
              <a:t>for</a:t>
            </a:r>
            <a:r>
              <a:rPr lang="ko-KR" altLang="en-US"/>
              <a:t> </a:t>
            </a:r>
            <a:r>
              <a:rPr lang="en-US" altLang="ko-KR"/>
              <a:t>BCL2</a:t>
            </a:r>
            <a:r>
              <a:rPr lang="ko-KR" altLang="en-US"/>
              <a:t> </a:t>
            </a:r>
            <a:r>
              <a:rPr lang="en-US" altLang="ko-KR"/>
              <a:t>expression,</a:t>
            </a:r>
            <a:r>
              <a:rPr lang="ko-KR" altLang="en-US"/>
              <a:t> </a:t>
            </a:r>
            <a:r>
              <a:rPr lang="en-US" altLang="ko-KR"/>
              <a:t>AQUA score was calculated. As previous analysis, conventional BCL2 subgroups show variable AQUA score. </a:t>
            </a:r>
          </a:p>
          <a:p>
            <a:endParaRPr lang="en-US" altLang="ko-KR"/>
          </a:p>
          <a:p>
            <a:r>
              <a:rPr lang="en-US" altLang="ko-KR"/>
              <a:t>Prognostic impact of BCL2 AQUA score – KM curve (OS, EFS, subgroup), MYC</a:t>
            </a:r>
          </a:p>
          <a:p>
            <a:endParaRPr lang="en-US" altLang="ko-KR"/>
          </a:p>
          <a:p>
            <a:r>
              <a:rPr lang="en-US" altLang="ko-KR"/>
              <a:t>3) Prognostic impact of BCL2 AQUA score is independent of other clinicopathologic factors</a:t>
            </a:r>
          </a:p>
          <a:p>
            <a:r>
              <a:rPr lang="en-US" altLang="ko-KR"/>
              <a:t>  - cox, MFP</a:t>
            </a:r>
          </a:p>
          <a:p>
            <a:endParaRPr lang="en-US" altLang="ko-KR"/>
          </a:p>
          <a:p>
            <a:r>
              <a:rPr lang="en-US" altLang="ko-KR"/>
              <a:t>4) Prognostic model using BCL2 – MFP PI group</a:t>
            </a:r>
          </a:p>
        </p:txBody>
      </p:sp>
    </p:spTree>
    <p:extLst>
      <p:ext uri="{BB962C8B-B14F-4D97-AF65-F5344CB8AC3E}">
        <p14:creationId xmlns:p14="http://schemas.microsoft.com/office/powerpoint/2010/main" val="2194753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6584B-4106-4C28-AF4C-E08FC02BB018}"/>
              </a:ext>
            </a:extLst>
          </p:cNvPr>
          <p:cNvSpPr>
            <a:spLocks noGrp="1"/>
          </p:cNvSpPr>
          <p:nvPr>
            <p:ph type="title"/>
          </p:nvPr>
        </p:nvSpPr>
        <p:spPr/>
        <p:txBody>
          <a:bodyPr/>
          <a:lstStyle/>
          <a:p>
            <a:r>
              <a:rPr lang="en-US" altLang="ko-KR"/>
              <a:t>Result</a:t>
            </a:r>
            <a:endParaRPr lang="ko-KR" altLang="en-US"/>
          </a:p>
        </p:txBody>
      </p:sp>
      <p:sp>
        <p:nvSpPr>
          <p:cNvPr id="3" name="텍스트 개체 틀 2">
            <a:extLst>
              <a:ext uri="{FF2B5EF4-FFF2-40B4-BE49-F238E27FC236}">
                <a16:creationId xmlns:a16="http://schemas.microsoft.com/office/drawing/2014/main" id="{F6CE0D46-3821-494E-B3E5-2328F14E0EBD}"/>
              </a:ext>
            </a:extLst>
          </p:cNvPr>
          <p:cNvSpPr>
            <a:spLocks noGrp="1"/>
          </p:cNvSpPr>
          <p:nvPr>
            <p:ph type="body" idx="1"/>
          </p:nvPr>
        </p:nvSpPr>
        <p:spPr/>
        <p:txBody>
          <a:bodyPr/>
          <a:lstStyle/>
          <a:p>
            <a:r>
              <a:rPr lang="en-US" altLang="ko-KR"/>
              <a:t>1) Clinicopathological characteristics</a:t>
            </a:r>
          </a:p>
          <a:p>
            <a:r>
              <a:rPr lang="en-US" altLang="ko-KR"/>
              <a:t>	- Variable intentisy of BCL2 expression</a:t>
            </a:r>
            <a:endParaRPr lang="ko-KR" altLang="en-US"/>
          </a:p>
        </p:txBody>
      </p:sp>
    </p:spTree>
    <p:extLst>
      <p:ext uri="{BB962C8B-B14F-4D97-AF65-F5344CB8AC3E}">
        <p14:creationId xmlns:p14="http://schemas.microsoft.com/office/powerpoint/2010/main" val="62392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0AC97C90-8C27-4232-82E4-C62E7D894F26}"/>
              </a:ext>
            </a:extLst>
          </p:cNvPr>
          <p:cNvGraphicFramePr>
            <a:graphicFrameLocks noGrp="1"/>
          </p:cNvGraphicFramePr>
          <p:nvPr>
            <p:extLst>
              <p:ext uri="{D42A27DB-BD31-4B8C-83A1-F6EECF244321}">
                <p14:modId xmlns:p14="http://schemas.microsoft.com/office/powerpoint/2010/main" val="3446208550"/>
              </p:ext>
            </p:extLst>
          </p:nvPr>
        </p:nvGraphicFramePr>
        <p:xfrm>
          <a:off x="2214658" y="2134348"/>
          <a:ext cx="4715062" cy="2589304"/>
        </p:xfrm>
        <a:graphic>
          <a:graphicData uri="http://schemas.openxmlformats.org/drawingml/2006/table">
            <a:tbl>
              <a:tblPr>
                <a:tableStyleId>{5C22544A-7EE6-4342-B048-85BDC9FD1C3A}</a:tableStyleId>
              </a:tblPr>
              <a:tblGrid>
                <a:gridCol w="1478894">
                  <a:extLst>
                    <a:ext uri="{9D8B030D-6E8A-4147-A177-3AD203B41FA5}">
                      <a16:colId xmlns:a16="http://schemas.microsoft.com/office/drawing/2014/main" val="3827435709"/>
                    </a:ext>
                  </a:extLst>
                </a:gridCol>
                <a:gridCol w="904735">
                  <a:extLst>
                    <a:ext uri="{9D8B030D-6E8A-4147-A177-3AD203B41FA5}">
                      <a16:colId xmlns:a16="http://schemas.microsoft.com/office/drawing/2014/main" val="1493268471"/>
                    </a:ext>
                  </a:extLst>
                </a:gridCol>
                <a:gridCol w="1426698">
                  <a:extLst>
                    <a:ext uri="{9D8B030D-6E8A-4147-A177-3AD203B41FA5}">
                      <a16:colId xmlns:a16="http://schemas.microsoft.com/office/drawing/2014/main" val="3108222115"/>
                    </a:ext>
                  </a:extLst>
                </a:gridCol>
                <a:gridCol w="904735">
                  <a:extLst>
                    <a:ext uri="{9D8B030D-6E8A-4147-A177-3AD203B41FA5}">
                      <a16:colId xmlns:a16="http://schemas.microsoft.com/office/drawing/2014/main" val="1237164948"/>
                    </a:ext>
                  </a:extLst>
                </a:gridCol>
              </a:tblGrid>
              <a:tr h="323663">
                <a:tc>
                  <a:txBody>
                    <a:bodyPr/>
                    <a:lstStyle/>
                    <a:p>
                      <a:pPr algn="l" fontAlgn="ctr"/>
                      <a:r>
                        <a:rPr lang="en-US" sz="1100" u="none" strike="noStrike">
                          <a:effectLst/>
                        </a:rPr>
                        <a:t>Characteristics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sz="1100" u="none" strike="noStrike">
                          <a:effectLst/>
                        </a:rPr>
                        <a:t>N (total = 211)</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079402411"/>
                  </a:ext>
                </a:extLst>
              </a:tr>
              <a:tr h="323663">
                <a:tc>
                  <a:txBody>
                    <a:bodyPr/>
                    <a:lstStyle/>
                    <a:p>
                      <a:pPr algn="l" fontAlgn="ctr"/>
                      <a:r>
                        <a:rPr lang="en-US" sz="1100" u="none" strike="noStrike">
                          <a:effectLst/>
                        </a:rPr>
                        <a:t>Age &gt; 60y</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95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45.0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4193850572"/>
                  </a:ext>
                </a:extLst>
              </a:tr>
              <a:tr h="323663">
                <a:tc>
                  <a:txBody>
                    <a:bodyPr/>
                    <a:lstStyle/>
                    <a:p>
                      <a:pPr algn="l" fontAlgn="ctr"/>
                      <a:r>
                        <a:rPr lang="en-US" sz="1100" u="none" strike="noStrike" dirty="0">
                          <a:effectLst/>
                        </a:rPr>
                        <a:t>Sex, male</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118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55.9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4027477819"/>
                  </a:ext>
                </a:extLst>
              </a:tr>
              <a:tr h="323663">
                <a:tc>
                  <a:txBody>
                    <a:bodyPr/>
                    <a:lstStyle/>
                    <a:p>
                      <a:pPr algn="l" fontAlgn="ctr"/>
                      <a:r>
                        <a:rPr lang="en-US" sz="1100" u="none" strike="noStrike">
                          <a:effectLst/>
                        </a:rPr>
                        <a:t>LDH &gt; normal</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99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46.9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1785506668"/>
                  </a:ext>
                </a:extLst>
              </a:tr>
              <a:tr h="323663">
                <a:tc>
                  <a:txBody>
                    <a:bodyPr/>
                    <a:lstStyle/>
                    <a:p>
                      <a:pPr algn="l" fontAlgn="ctr"/>
                      <a:r>
                        <a:rPr lang="en-US" sz="1100" u="none" strike="noStrike">
                          <a:effectLst/>
                        </a:rPr>
                        <a:t>B symptoms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55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26.1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2480658959"/>
                  </a:ext>
                </a:extLst>
              </a:tr>
              <a:tr h="323663">
                <a:tc>
                  <a:txBody>
                    <a:bodyPr/>
                    <a:lstStyle/>
                    <a:p>
                      <a:pPr algn="l" fontAlgn="ctr"/>
                      <a:r>
                        <a:rPr lang="en-US" sz="1100" u="none" strike="noStrike">
                          <a:effectLst/>
                        </a:rPr>
                        <a:t>Stage 3-4</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125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59.2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4034583720"/>
                  </a:ext>
                </a:extLst>
              </a:tr>
              <a:tr h="323663">
                <a:tc>
                  <a:txBody>
                    <a:bodyPr/>
                    <a:lstStyle/>
                    <a:p>
                      <a:pPr algn="l" fontAlgn="ctr"/>
                      <a:r>
                        <a:rPr lang="en-US" sz="1100" u="none" strike="noStrike">
                          <a:effectLst/>
                        </a:rPr>
                        <a:t>IPI 3-5</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81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38.4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288733453"/>
                  </a:ext>
                </a:extLst>
              </a:tr>
              <a:tr h="323663">
                <a:tc>
                  <a:txBody>
                    <a:bodyPr/>
                    <a:lstStyle/>
                    <a:p>
                      <a:pPr algn="l" fontAlgn="ctr"/>
                      <a:r>
                        <a:rPr lang="en-US" sz="1100" u="none" strike="noStrike">
                          <a:effectLst/>
                        </a:rPr>
                        <a:t>non-GCB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a:effectLst/>
                        </a:rPr>
                        <a:t>135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c>
                  <a:txBody>
                    <a:bodyPr/>
                    <a:lstStyle/>
                    <a:p>
                      <a:pPr algn="ctr" fontAlgn="ctr"/>
                      <a:r>
                        <a:rPr lang="en-US" altLang="ko-KR" sz="1100" u="none" strike="noStrike" dirty="0">
                          <a:effectLst/>
                        </a:rPr>
                        <a:t>64.0</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extLst>
                  <a:ext uri="{0D108BD9-81ED-4DB2-BD59-A6C34878D82A}">
                    <a16:rowId xmlns:a16="http://schemas.microsoft.com/office/drawing/2014/main" val="3619788485"/>
                  </a:ext>
                </a:extLst>
              </a:tr>
            </a:tbl>
          </a:graphicData>
        </a:graphic>
      </p:graphicFrame>
    </p:spTree>
    <p:extLst>
      <p:ext uri="{BB962C8B-B14F-4D97-AF65-F5344CB8AC3E}">
        <p14:creationId xmlns:p14="http://schemas.microsoft.com/office/powerpoint/2010/main" val="1420836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E42BEC8-60B1-48AE-8E5B-099F36ECD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000" y="549000"/>
            <a:ext cx="2880000" cy="2880000"/>
          </a:xfrm>
          <a:prstGeom prst="rect">
            <a:avLst/>
          </a:prstGeom>
        </p:spPr>
      </p:pic>
      <p:pic>
        <p:nvPicPr>
          <p:cNvPr id="7" name="그림 6">
            <a:extLst>
              <a:ext uri="{FF2B5EF4-FFF2-40B4-BE49-F238E27FC236}">
                <a16:creationId xmlns:a16="http://schemas.microsoft.com/office/drawing/2014/main" id="{2EBC3FC5-2BDF-4B09-B708-973128530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00"/>
            <a:ext cx="2880000" cy="2880000"/>
          </a:xfrm>
          <a:prstGeom prst="rect">
            <a:avLst/>
          </a:prstGeom>
        </p:spPr>
      </p:pic>
      <p:sp>
        <p:nvSpPr>
          <p:cNvPr id="8" name="TextBox 7">
            <a:extLst>
              <a:ext uri="{FF2B5EF4-FFF2-40B4-BE49-F238E27FC236}">
                <a16:creationId xmlns:a16="http://schemas.microsoft.com/office/drawing/2014/main" id="{A64A1C68-6CC3-45DB-83A4-9EF8FB5DD6B3}"/>
              </a:ext>
            </a:extLst>
          </p:cNvPr>
          <p:cNvSpPr txBox="1"/>
          <p:nvPr/>
        </p:nvSpPr>
        <p:spPr>
          <a:xfrm>
            <a:off x="203201" y="3572934"/>
            <a:ext cx="2116666" cy="2031325"/>
          </a:xfrm>
          <a:prstGeom prst="rect">
            <a:avLst/>
          </a:prstGeom>
          <a:noFill/>
        </p:spPr>
        <p:txBody>
          <a:bodyPr wrap="square" rtlCol="0">
            <a:spAutoFit/>
          </a:bodyPr>
          <a:lstStyle/>
          <a:p>
            <a:r>
              <a:rPr lang="en-US" altLang="ko-KR"/>
              <a:t>BCL2</a:t>
            </a:r>
          </a:p>
          <a:p>
            <a:r>
              <a:rPr lang="en-US" altLang="ko-KR"/>
              <a:t>Tumor cells (CD20+)</a:t>
            </a:r>
          </a:p>
          <a:p>
            <a:r>
              <a:rPr lang="en-US" altLang="ko-KR"/>
              <a:t>Min 0.00000</a:t>
            </a:r>
          </a:p>
          <a:p>
            <a:r>
              <a:rPr lang="en-US" altLang="ko-KR"/>
              <a:t>1Q 0.07177</a:t>
            </a:r>
          </a:p>
          <a:p>
            <a:r>
              <a:rPr lang="en-US" altLang="ko-KR"/>
              <a:t>Median 0.09441</a:t>
            </a:r>
          </a:p>
          <a:p>
            <a:r>
              <a:rPr lang="en-US" altLang="ko-KR"/>
              <a:t>3Q 0.13310</a:t>
            </a:r>
          </a:p>
          <a:p>
            <a:r>
              <a:rPr lang="en-US" altLang="ko-KR"/>
              <a:t>Max 1.00000</a:t>
            </a:r>
            <a:endParaRPr lang="ko-KR" altLang="en-US"/>
          </a:p>
        </p:txBody>
      </p:sp>
      <p:sp>
        <p:nvSpPr>
          <p:cNvPr id="9" name="TextBox 8">
            <a:extLst>
              <a:ext uri="{FF2B5EF4-FFF2-40B4-BE49-F238E27FC236}">
                <a16:creationId xmlns:a16="http://schemas.microsoft.com/office/drawing/2014/main" id="{B7FB2BC5-F15A-43A8-89BF-288FD338ADD0}"/>
              </a:ext>
            </a:extLst>
          </p:cNvPr>
          <p:cNvSpPr txBox="1"/>
          <p:nvPr/>
        </p:nvSpPr>
        <p:spPr>
          <a:xfrm>
            <a:off x="3366397" y="3572934"/>
            <a:ext cx="1840603" cy="2031325"/>
          </a:xfrm>
          <a:prstGeom prst="rect">
            <a:avLst/>
          </a:prstGeom>
          <a:noFill/>
        </p:spPr>
        <p:txBody>
          <a:bodyPr wrap="square" rtlCol="0">
            <a:spAutoFit/>
          </a:bodyPr>
          <a:lstStyle/>
          <a:p>
            <a:r>
              <a:rPr lang="en-US" altLang="ko-KR"/>
              <a:t>BCL2</a:t>
            </a:r>
          </a:p>
          <a:p>
            <a:r>
              <a:rPr lang="en-US" altLang="ko-KR"/>
              <a:t>T-cells (CD3+)</a:t>
            </a:r>
          </a:p>
          <a:p>
            <a:r>
              <a:rPr lang="en-US" altLang="ko-KR"/>
              <a:t>Min 0.00000</a:t>
            </a:r>
          </a:p>
          <a:p>
            <a:r>
              <a:rPr lang="en-US" altLang="ko-KR"/>
              <a:t>1Q 0.1373</a:t>
            </a:r>
          </a:p>
          <a:p>
            <a:r>
              <a:rPr lang="en-US" altLang="ko-KR"/>
              <a:t>Median 0.1926</a:t>
            </a:r>
          </a:p>
          <a:p>
            <a:r>
              <a:rPr lang="en-US" altLang="ko-KR"/>
              <a:t>3Q 0.2638</a:t>
            </a:r>
          </a:p>
          <a:p>
            <a:r>
              <a:rPr lang="en-US" altLang="ko-KR"/>
              <a:t>Max 1.00000</a:t>
            </a:r>
            <a:endParaRPr lang="ko-KR" altLang="en-US"/>
          </a:p>
        </p:txBody>
      </p:sp>
      <p:pic>
        <p:nvPicPr>
          <p:cNvPr id="11" name="그림 10">
            <a:extLst>
              <a:ext uri="{FF2B5EF4-FFF2-40B4-BE49-F238E27FC236}">
                <a16:creationId xmlns:a16="http://schemas.microsoft.com/office/drawing/2014/main" id="{992EAE38-29F7-432F-AADC-489C90050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000" y="549000"/>
            <a:ext cx="2880000" cy="2880000"/>
          </a:xfrm>
          <a:prstGeom prst="rect">
            <a:avLst/>
          </a:prstGeom>
        </p:spPr>
      </p:pic>
      <p:sp>
        <p:nvSpPr>
          <p:cNvPr id="12" name="TextBox 11">
            <a:extLst>
              <a:ext uri="{FF2B5EF4-FFF2-40B4-BE49-F238E27FC236}">
                <a16:creationId xmlns:a16="http://schemas.microsoft.com/office/drawing/2014/main" id="{6EF6E838-240B-4173-9640-29C398F508A3}"/>
              </a:ext>
            </a:extLst>
          </p:cNvPr>
          <p:cNvSpPr txBox="1"/>
          <p:nvPr/>
        </p:nvSpPr>
        <p:spPr>
          <a:xfrm>
            <a:off x="6393667" y="3572934"/>
            <a:ext cx="2116666" cy="2031325"/>
          </a:xfrm>
          <a:prstGeom prst="rect">
            <a:avLst/>
          </a:prstGeom>
          <a:noFill/>
        </p:spPr>
        <p:txBody>
          <a:bodyPr wrap="square" rtlCol="0">
            <a:spAutoFit/>
          </a:bodyPr>
          <a:lstStyle/>
          <a:p>
            <a:r>
              <a:rPr lang="en-US" altLang="ko-KR"/>
              <a:t>MYC</a:t>
            </a:r>
          </a:p>
          <a:p>
            <a:r>
              <a:rPr lang="en-US" altLang="ko-KR"/>
              <a:t>Tumor cells (CD20+)</a:t>
            </a:r>
          </a:p>
          <a:p>
            <a:r>
              <a:rPr lang="en-US" altLang="ko-KR"/>
              <a:t>Min 0.00000</a:t>
            </a:r>
          </a:p>
          <a:p>
            <a:r>
              <a:rPr lang="en-US" altLang="ko-KR"/>
              <a:t>1Q 0.04862</a:t>
            </a:r>
          </a:p>
          <a:p>
            <a:r>
              <a:rPr lang="en-US" altLang="ko-KR"/>
              <a:t>Median 0.06973</a:t>
            </a:r>
          </a:p>
          <a:p>
            <a:r>
              <a:rPr lang="en-US" altLang="ko-KR"/>
              <a:t>3Q 0.10430</a:t>
            </a:r>
          </a:p>
          <a:p>
            <a:r>
              <a:rPr lang="en-US" altLang="ko-KR"/>
              <a:t>Max 1.00000</a:t>
            </a:r>
            <a:endParaRPr lang="ko-KR" altLang="en-US"/>
          </a:p>
        </p:txBody>
      </p:sp>
    </p:spTree>
    <p:extLst>
      <p:ext uri="{BB962C8B-B14F-4D97-AF65-F5344CB8AC3E}">
        <p14:creationId xmlns:p14="http://schemas.microsoft.com/office/powerpoint/2010/main" val="141925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상자 2">
            <a:extLst>
              <a:ext uri="{FF2B5EF4-FFF2-40B4-BE49-F238E27FC236}">
                <a16:creationId xmlns:a16="http://schemas.microsoft.com/office/drawing/2014/main" id="{296D7A3C-17BF-1F47-B5BF-90477BC026E6}"/>
              </a:ext>
            </a:extLst>
          </p:cNvPr>
          <p:cNvSpPr txBox="1"/>
          <p:nvPr/>
        </p:nvSpPr>
        <p:spPr>
          <a:xfrm>
            <a:off x="614855" y="252248"/>
            <a:ext cx="3125872" cy="369332"/>
          </a:xfrm>
          <a:prstGeom prst="rect">
            <a:avLst/>
          </a:prstGeom>
          <a:noFill/>
        </p:spPr>
        <p:txBody>
          <a:bodyPr wrap="square" rtlCol="0">
            <a:spAutoFit/>
          </a:bodyPr>
          <a:lstStyle/>
          <a:p>
            <a:r>
              <a:rPr kumimoji="1" lang="en-US" altLang="ko-KR" dirty="0"/>
              <a:t>A. CD20 + BCL2 + CD3 + MYC </a:t>
            </a:r>
            <a:endParaRPr kumimoji="1" lang="ko-KR" altLang="en-US" dirty="0"/>
          </a:p>
        </p:txBody>
      </p:sp>
      <p:sp>
        <p:nvSpPr>
          <p:cNvPr id="5" name="텍스트상자 4">
            <a:extLst>
              <a:ext uri="{FF2B5EF4-FFF2-40B4-BE49-F238E27FC236}">
                <a16:creationId xmlns:a16="http://schemas.microsoft.com/office/drawing/2014/main" id="{396A2A61-FA05-0C47-8126-6562C9302892}"/>
              </a:ext>
            </a:extLst>
          </p:cNvPr>
          <p:cNvSpPr txBox="1"/>
          <p:nvPr/>
        </p:nvSpPr>
        <p:spPr>
          <a:xfrm>
            <a:off x="4850524" y="245523"/>
            <a:ext cx="2380593" cy="369332"/>
          </a:xfrm>
          <a:prstGeom prst="rect">
            <a:avLst/>
          </a:prstGeom>
          <a:noFill/>
        </p:spPr>
        <p:txBody>
          <a:bodyPr wrap="square" rtlCol="0">
            <a:spAutoFit/>
          </a:bodyPr>
          <a:lstStyle/>
          <a:p>
            <a:r>
              <a:rPr kumimoji="1" lang="en-US" altLang="ko-KR" dirty="0"/>
              <a:t>B. Cell segmentation</a:t>
            </a:r>
            <a:endParaRPr kumimoji="1" lang="ko-KR" altLang="en-US" dirty="0"/>
          </a:p>
        </p:txBody>
      </p:sp>
      <p:sp>
        <p:nvSpPr>
          <p:cNvPr id="7" name="텍스트상자 6">
            <a:extLst>
              <a:ext uri="{FF2B5EF4-FFF2-40B4-BE49-F238E27FC236}">
                <a16:creationId xmlns:a16="http://schemas.microsoft.com/office/drawing/2014/main" id="{A78036AE-481A-514B-AE2C-76658BAA4D10}"/>
              </a:ext>
            </a:extLst>
          </p:cNvPr>
          <p:cNvSpPr txBox="1"/>
          <p:nvPr/>
        </p:nvSpPr>
        <p:spPr>
          <a:xfrm>
            <a:off x="614855" y="3541986"/>
            <a:ext cx="2380593" cy="369332"/>
          </a:xfrm>
          <a:prstGeom prst="rect">
            <a:avLst/>
          </a:prstGeom>
          <a:noFill/>
        </p:spPr>
        <p:txBody>
          <a:bodyPr wrap="square" rtlCol="0">
            <a:spAutoFit/>
          </a:bodyPr>
          <a:lstStyle/>
          <a:p>
            <a:r>
              <a:rPr kumimoji="1" lang="en-US" altLang="ko-KR" dirty="0"/>
              <a:t>C. CD20</a:t>
            </a:r>
            <a:endParaRPr kumimoji="1" lang="ko-KR" altLang="en-US" dirty="0"/>
          </a:p>
        </p:txBody>
      </p:sp>
      <p:sp>
        <p:nvSpPr>
          <p:cNvPr id="9" name="텍스트상자 8">
            <a:extLst>
              <a:ext uri="{FF2B5EF4-FFF2-40B4-BE49-F238E27FC236}">
                <a16:creationId xmlns:a16="http://schemas.microsoft.com/office/drawing/2014/main" id="{FF816486-E192-0548-965F-124620F1021A}"/>
              </a:ext>
            </a:extLst>
          </p:cNvPr>
          <p:cNvSpPr txBox="1"/>
          <p:nvPr/>
        </p:nvSpPr>
        <p:spPr>
          <a:xfrm>
            <a:off x="4850523" y="3541986"/>
            <a:ext cx="3689131" cy="369332"/>
          </a:xfrm>
          <a:prstGeom prst="rect">
            <a:avLst/>
          </a:prstGeom>
          <a:noFill/>
        </p:spPr>
        <p:txBody>
          <a:bodyPr wrap="square" rtlCol="0">
            <a:spAutoFit/>
          </a:bodyPr>
          <a:lstStyle/>
          <a:p>
            <a:r>
              <a:rPr kumimoji="1" lang="en-US" altLang="ko-KR" dirty="0"/>
              <a:t>D. BCL2 </a:t>
            </a:r>
            <a:endParaRPr kumimoji="1" lang="ko-KR" altLang="en-US" dirty="0"/>
          </a:p>
        </p:txBody>
      </p:sp>
      <p:pic>
        <p:nvPicPr>
          <p:cNvPr id="11" name="그림 10">
            <a:extLst>
              <a:ext uri="{FF2B5EF4-FFF2-40B4-BE49-F238E27FC236}">
                <a16:creationId xmlns:a16="http://schemas.microsoft.com/office/drawing/2014/main" id="{A0703C33-CFBE-814C-870A-2FBCFFEEAF7C}"/>
              </a:ext>
            </a:extLst>
          </p:cNvPr>
          <p:cNvPicPr>
            <a:picLocks noChangeAspect="1"/>
          </p:cNvPicPr>
          <p:nvPr/>
        </p:nvPicPr>
        <p:blipFill rotWithShape="1">
          <a:blip r:embed="rId3">
            <a:extLst>
              <a:ext uri="{28A0092B-C50C-407E-A947-70E740481C1C}">
                <a14:useLocalDpi xmlns:a14="http://schemas.microsoft.com/office/drawing/2010/main" val="0"/>
              </a:ext>
            </a:extLst>
          </a:blip>
          <a:srcRect l="15305" t="50000" r="45303" b="21720"/>
          <a:stretch/>
        </p:blipFill>
        <p:spPr>
          <a:xfrm>
            <a:off x="614854" y="621581"/>
            <a:ext cx="3600000" cy="2584399"/>
          </a:xfrm>
          <a:prstGeom prst="rect">
            <a:avLst/>
          </a:prstGeom>
        </p:spPr>
      </p:pic>
      <p:pic>
        <p:nvPicPr>
          <p:cNvPr id="10" name="그림 9">
            <a:extLst>
              <a:ext uri="{FF2B5EF4-FFF2-40B4-BE49-F238E27FC236}">
                <a16:creationId xmlns:a16="http://schemas.microsoft.com/office/drawing/2014/main" id="{0F0B8428-47AB-3F4F-A055-5736653D256A}"/>
              </a:ext>
            </a:extLst>
          </p:cNvPr>
          <p:cNvPicPr>
            <a:picLocks/>
          </p:cNvPicPr>
          <p:nvPr/>
        </p:nvPicPr>
        <p:blipFill rotWithShape="1">
          <a:blip r:embed="rId4">
            <a:extLst>
              <a:ext uri="{28A0092B-C50C-407E-A947-70E740481C1C}">
                <a14:useLocalDpi xmlns:a14="http://schemas.microsoft.com/office/drawing/2010/main" val="0"/>
              </a:ext>
            </a:extLst>
          </a:blip>
          <a:srcRect l="39156" t="24889" r="6801" b="33334"/>
          <a:stretch/>
        </p:blipFill>
        <p:spPr>
          <a:xfrm>
            <a:off x="614854" y="3911318"/>
            <a:ext cx="3600000" cy="2584800"/>
          </a:xfrm>
          <a:prstGeom prst="rect">
            <a:avLst/>
          </a:prstGeom>
        </p:spPr>
      </p:pic>
      <p:pic>
        <p:nvPicPr>
          <p:cNvPr id="13" name="그림 12">
            <a:extLst>
              <a:ext uri="{FF2B5EF4-FFF2-40B4-BE49-F238E27FC236}">
                <a16:creationId xmlns:a16="http://schemas.microsoft.com/office/drawing/2014/main" id="{4F59FD08-D63C-AC48-9214-69F7142E1C14}"/>
              </a:ext>
            </a:extLst>
          </p:cNvPr>
          <p:cNvPicPr>
            <a:picLocks/>
          </p:cNvPicPr>
          <p:nvPr/>
        </p:nvPicPr>
        <p:blipFill rotWithShape="1">
          <a:blip r:embed="rId5">
            <a:extLst>
              <a:ext uri="{28A0092B-C50C-407E-A947-70E740481C1C}">
                <a14:useLocalDpi xmlns:a14="http://schemas.microsoft.com/office/drawing/2010/main" val="0"/>
              </a:ext>
            </a:extLst>
          </a:blip>
          <a:srcRect l="15482" t="33927" r="30725" b="28382"/>
          <a:stretch/>
        </p:blipFill>
        <p:spPr>
          <a:xfrm>
            <a:off x="4895088" y="3911318"/>
            <a:ext cx="3600000" cy="2584800"/>
          </a:xfrm>
          <a:prstGeom prst="rect">
            <a:avLst/>
          </a:prstGeom>
        </p:spPr>
      </p:pic>
      <p:pic>
        <p:nvPicPr>
          <p:cNvPr id="17" name="그림 16">
            <a:extLst>
              <a:ext uri="{FF2B5EF4-FFF2-40B4-BE49-F238E27FC236}">
                <a16:creationId xmlns:a16="http://schemas.microsoft.com/office/drawing/2014/main" id="{D6FAB3BB-135D-6344-8784-B91F8598D29E}"/>
              </a:ext>
            </a:extLst>
          </p:cNvPr>
          <p:cNvPicPr>
            <a:picLocks/>
          </p:cNvPicPr>
          <p:nvPr/>
        </p:nvPicPr>
        <p:blipFill rotWithShape="1">
          <a:blip r:embed="rId6">
            <a:extLst>
              <a:ext uri="{28A0092B-C50C-407E-A947-70E740481C1C}">
                <a14:useLocalDpi xmlns:a14="http://schemas.microsoft.com/office/drawing/2010/main" val="0"/>
              </a:ext>
            </a:extLst>
          </a:blip>
          <a:srcRect l="24792" t="27292" r="30784" b="41779"/>
          <a:stretch/>
        </p:blipFill>
        <p:spPr>
          <a:xfrm>
            <a:off x="4895088" y="621580"/>
            <a:ext cx="3600000" cy="2584400"/>
          </a:xfrm>
          <a:prstGeom prst="rect">
            <a:avLst/>
          </a:prstGeom>
        </p:spPr>
      </p:pic>
    </p:spTree>
    <p:extLst>
      <p:ext uri="{BB962C8B-B14F-4D97-AF65-F5344CB8AC3E}">
        <p14:creationId xmlns:p14="http://schemas.microsoft.com/office/powerpoint/2010/main" val="3136311266"/>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6222</TotalTime>
  <Words>1528</Words>
  <Application>Microsoft Office PowerPoint</Application>
  <PresentationFormat>화면 슬라이드 쇼(4:3)</PresentationFormat>
  <Paragraphs>293</Paragraphs>
  <Slides>28</Slides>
  <Notes>20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28</vt:i4>
      </vt:variant>
    </vt:vector>
  </HeadingPairs>
  <TitlesOfParts>
    <vt:vector size="34" baseType="lpstr">
      <vt:lpstr>맑은 고딕</vt:lpstr>
      <vt:lpstr>Arial</vt:lpstr>
      <vt:lpstr>Calibri</vt:lpstr>
      <vt:lpstr>Calibri Light</vt:lpstr>
      <vt:lpstr>Wingdings</vt:lpstr>
      <vt:lpstr>Office 테마</vt:lpstr>
      <vt:lpstr>  Title: Tumor specific quantitative analysis of BCL2 expression reveals independently poor prognostic impact in DLBCL</vt:lpstr>
      <vt:lpstr>  Title: Tumor specific quantitative analysis (using multiplex immunohistochemistry) reveals independently poor prognostic impact of BCL2 expression in DLBCL</vt:lpstr>
      <vt:lpstr>PowerPoint 프레젠테이션</vt:lpstr>
      <vt:lpstr>PowerPoint 프레젠테이션</vt:lpstr>
      <vt:lpstr>PowerPoint 프레젠테이션</vt:lpstr>
      <vt:lpstr>Result</vt:lpstr>
      <vt:lpstr>PowerPoint 프레젠테이션</vt:lpstr>
      <vt:lpstr>PowerPoint 프레젠테이션</vt:lpstr>
      <vt:lpstr>PowerPoint 프레젠테이션</vt:lpstr>
      <vt:lpstr>PowerPoint 프레젠테이션</vt:lpstr>
      <vt:lpstr>Result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line</dc:title>
  <dc:creator>진 노</dc:creator>
  <cp:lastModifiedBy>진 노</cp:lastModifiedBy>
  <cp:revision>123</cp:revision>
  <dcterms:created xsi:type="dcterms:W3CDTF">2018-08-07T10:46:04Z</dcterms:created>
  <dcterms:modified xsi:type="dcterms:W3CDTF">2018-09-14T14:02:21Z</dcterms:modified>
</cp:coreProperties>
</file>